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notesMasterIdLst>
    <p:notesMasterId r:id="rId21"/>
  </p:notesMasterIdLst>
  <p:sldIdLst>
    <p:sldId id="256" r:id="rId2"/>
    <p:sldId id="257" r:id="rId3"/>
    <p:sldId id="259" r:id="rId4"/>
    <p:sldId id="260" r:id="rId5"/>
    <p:sldId id="261" r:id="rId6"/>
    <p:sldId id="262" r:id="rId7"/>
    <p:sldId id="263" r:id="rId8"/>
    <p:sldId id="264" r:id="rId9"/>
    <p:sldId id="265" r:id="rId10"/>
    <p:sldId id="269" r:id="rId11"/>
    <p:sldId id="266" r:id="rId12"/>
    <p:sldId id="267" r:id="rId13"/>
    <p:sldId id="273" r:id="rId14"/>
    <p:sldId id="268" r:id="rId15"/>
    <p:sldId id="272" r:id="rId16"/>
    <p:sldId id="271" r:id="rId17"/>
    <p:sldId id="270" r:id="rId18"/>
    <p:sldId id="275" r:id="rId19"/>
    <p:sldId id="27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192F"/>
    <a:srgbClr val="39C783"/>
    <a:srgbClr val="120000"/>
    <a:srgbClr val="DDA147"/>
    <a:srgbClr val="B54C2D"/>
    <a:srgbClr val="B66952"/>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8" d="100"/>
          <a:sy n="68" d="100"/>
        </p:scale>
        <p:origin x="150"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6.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49045A-E7C0-44D4-9CFB-1A0546B6DA87}" type="doc">
      <dgm:prSet loTypeId="urn:microsoft.com/office/officeart/2008/layout/AscendingPictureAccentProcess" loCatId="process" qsTypeId="urn:microsoft.com/office/officeart/2005/8/quickstyle/simple1" qsCatId="simple" csTypeId="urn:microsoft.com/office/officeart/2005/8/colors/accent1_2" csCatId="accent1" phldr="1"/>
      <dgm:spPr/>
    </dgm:pt>
    <dgm:pt modelId="{2AF8269A-B14F-4D34-B7A0-94ECF73C6129}">
      <dgm:prSet phldrT="[Text]" custT="1"/>
      <dgm:spPr/>
      <dgm:t>
        <a:bodyPr/>
        <a:lstStyle/>
        <a:p>
          <a:endParaRPr lang="en-US" sz="1800" dirty="0"/>
        </a:p>
      </dgm:t>
    </dgm:pt>
    <dgm:pt modelId="{F0B0BB1A-8EC2-4BD2-9C49-EBAB43F27A88}" type="parTrans" cxnId="{DFCC3D48-29CF-4E2E-BA61-48F42F7D3BD4}">
      <dgm:prSet/>
      <dgm:spPr/>
      <dgm:t>
        <a:bodyPr/>
        <a:lstStyle/>
        <a:p>
          <a:endParaRPr lang="en-US"/>
        </a:p>
      </dgm:t>
    </dgm:pt>
    <dgm:pt modelId="{0EF68A20-9729-44DD-B6D2-8A6A7AADCDCE}" type="sibTrans" cxnId="{DFCC3D48-29CF-4E2E-BA61-48F42F7D3BD4}">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t>
        <a:bodyPr/>
        <a:lstStyle/>
        <a:p>
          <a:endParaRPr lang="en-US"/>
        </a:p>
      </dgm:t>
    </dgm:pt>
    <dgm:pt modelId="{B3DBAA51-5621-4CA8-96A1-69290247CDB4}" type="pres">
      <dgm:prSet presAssocID="{BF49045A-E7C0-44D4-9CFB-1A0546B6DA87}" presName="Name0" presStyleCnt="0">
        <dgm:presLayoutVars>
          <dgm:chMax val="7"/>
          <dgm:chPref val="7"/>
          <dgm:dir/>
        </dgm:presLayoutVars>
      </dgm:prSet>
      <dgm:spPr/>
    </dgm:pt>
    <dgm:pt modelId="{9481C743-7889-45D5-8F82-5567B14721C0}" type="pres">
      <dgm:prSet presAssocID="{2AF8269A-B14F-4D34-B7A0-94ECF73C6129}" presName="parTx1" presStyleLbl="node1" presStyleIdx="0" presStyleCnt="1" custScaleX="106397" custScaleY="215953" custLinFactNeighborY="3289"/>
      <dgm:spPr/>
    </dgm:pt>
    <dgm:pt modelId="{D89C722F-AE86-4706-9164-3860286D1A0B}" type="pres">
      <dgm:prSet presAssocID="{0EF68A20-9729-44DD-B6D2-8A6A7AADCDCE}" presName="picture1" presStyleCnt="0"/>
      <dgm:spPr/>
    </dgm:pt>
    <dgm:pt modelId="{2980E7EE-073E-4242-9825-C5CFD96A9E57}" type="pres">
      <dgm:prSet presAssocID="{0EF68A20-9729-44DD-B6D2-8A6A7AADCDCE}" presName="imageRepeatNode" presStyleLbl="fgImgPlace1" presStyleIdx="0" presStyleCnt="1" custScaleX="88452" custScaleY="94685" custLinFactNeighborX="-6358" custLinFactNeighborY="29076"/>
      <dgm:spPr/>
    </dgm:pt>
  </dgm:ptLst>
  <dgm:cxnLst>
    <dgm:cxn modelId="{DFCC3D48-29CF-4E2E-BA61-48F42F7D3BD4}" srcId="{BF49045A-E7C0-44D4-9CFB-1A0546B6DA87}" destId="{2AF8269A-B14F-4D34-B7A0-94ECF73C6129}" srcOrd="0" destOrd="0" parTransId="{F0B0BB1A-8EC2-4BD2-9C49-EBAB43F27A88}" sibTransId="{0EF68A20-9729-44DD-B6D2-8A6A7AADCDCE}"/>
    <dgm:cxn modelId="{52C5E56B-DCD0-40D4-8476-9E04412CF8BC}" type="presOf" srcId="{2AF8269A-B14F-4D34-B7A0-94ECF73C6129}" destId="{9481C743-7889-45D5-8F82-5567B14721C0}" srcOrd="0" destOrd="0" presId="urn:microsoft.com/office/officeart/2008/layout/AscendingPictureAccentProcess"/>
    <dgm:cxn modelId="{7829C46C-C50B-4CA6-9175-55433390CFC3}" type="presOf" srcId="{0EF68A20-9729-44DD-B6D2-8A6A7AADCDCE}" destId="{2980E7EE-073E-4242-9825-C5CFD96A9E57}" srcOrd="0" destOrd="0" presId="urn:microsoft.com/office/officeart/2008/layout/AscendingPictureAccentProcess"/>
    <dgm:cxn modelId="{992DC1E8-9242-40BD-86D9-8F28D4186982}" type="presOf" srcId="{BF49045A-E7C0-44D4-9CFB-1A0546B6DA87}" destId="{B3DBAA51-5621-4CA8-96A1-69290247CDB4}" srcOrd="0" destOrd="0" presId="urn:microsoft.com/office/officeart/2008/layout/AscendingPictureAccentProcess"/>
    <dgm:cxn modelId="{BACD4BC3-79D7-48BB-98BB-A0EAECABFFE6}" type="presParOf" srcId="{B3DBAA51-5621-4CA8-96A1-69290247CDB4}" destId="{9481C743-7889-45D5-8F82-5567B14721C0}" srcOrd="0" destOrd="0" presId="urn:microsoft.com/office/officeart/2008/layout/AscendingPictureAccentProcess"/>
    <dgm:cxn modelId="{DEC28E25-1213-4901-BD93-40D7272C0876}" type="presParOf" srcId="{B3DBAA51-5621-4CA8-96A1-69290247CDB4}" destId="{D89C722F-AE86-4706-9164-3860286D1A0B}" srcOrd="1" destOrd="0" presId="urn:microsoft.com/office/officeart/2008/layout/AscendingPictureAccentProcess"/>
    <dgm:cxn modelId="{8402A0AE-54A2-4FB3-B850-C38F74052820}" type="presParOf" srcId="{D89C722F-AE86-4706-9164-3860286D1A0B}" destId="{2980E7EE-073E-4242-9825-C5CFD96A9E57}" srcOrd="0" destOrd="0" presId="urn:microsoft.com/office/officeart/2008/layout/AscendingPictureAccen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81C743-7889-45D5-8F82-5567B14721C0}">
      <dsp:nvSpPr>
        <dsp:cNvPr id="0" name=""/>
        <dsp:cNvSpPr/>
      </dsp:nvSpPr>
      <dsp:spPr>
        <a:xfrm>
          <a:off x="2390992" y="1384782"/>
          <a:ext cx="9325514" cy="5076229"/>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55222" tIns="68580" rIns="68580" bIns="68580" numCol="1" spcCol="1270" anchor="ctr" anchorCtr="0">
          <a:noAutofit/>
        </a:bodyPr>
        <a:lstStyle/>
        <a:p>
          <a:pPr marL="0" lvl="0" indent="0" algn="l" defTabSz="800100">
            <a:lnSpc>
              <a:spcPct val="90000"/>
            </a:lnSpc>
            <a:spcBef>
              <a:spcPct val="0"/>
            </a:spcBef>
            <a:spcAft>
              <a:spcPct val="35000"/>
            </a:spcAft>
            <a:buNone/>
          </a:pPr>
          <a:endParaRPr lang="en-US" sz="1800" kern="1200" dirty="0"/>
        </a:p>
      </dsp:txBody>
      <dsp:txXfrm>
        <a:off x="2638793" y="1632583"/>
        <a:ext cx="8829912" cy="4580627"/>
      </dsp:txXfrm>
    </dsp:sp>
    <dsp:sp modelId="{2980E7EE-073E-4242-9825-C5CFD96A9E57}">
      <dsp:nvSpPr>
        <dsp:cNvPr id="0" name=""/>
        <dsp:cNvSpPr/>
      </dsp:nvSpPr>
      <dsp:spPr>
        <a:xfrm>
          <a:off x="217129" y="1656007"/>
          <a:ext cx="3594329" cy="384819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1967C6-E906-4306-87DE-64CD6A0EC85A}" type="datetimeFigureOut">
              <a:rPr lang="en-US" smtClean="0"/>
              <a:t>7/22/2023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E92D01-5FC7-448B-866C-56C784F4F08F}" type="slidenum">
              <a:rPr lang="en-US" smtClean="0"/>
              <a:t>‹#›</a:t>
            </a:fld>
            <a:endParaRPr lang="en-US"/>
          </a:p>
        </p:txBody>
      </p:sp>
    </p:spTree>
    <p:extLst>
      <p:ext uri="{BB962C8B-B14F-4D97-AF65-F5344CB8AC3E}">
        <p14:creationId xmlns:p14="http://schemas.microsoft.com/office/powerpoint/2010/main" val="3593548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GB"/>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7/22/2023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7/22/2023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GB"/>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7/22/2023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7/22/2023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7/22/2023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GB"/>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7/22/2023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7/22/2023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7/22/2023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7/22/2023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452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7/22/2023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7/22/2023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GB"/>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7/22/2023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7/22/2023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7/22/2023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7/22/2023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GB"/>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7/22/2023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7/22/2023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7/22/2023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itsmesethus/courserac10assignments/tree/main/applied%20data%20science%20capstone%20project%20works" TargetMode="External"/><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hyperlink" Target="https://github.com/itsmesethus/coursera-c10-assignments/blob/main/applied%20data%20science%20capstone%20project%20works/Week1%20SpaceX%20Falcon%20Data%20Collection-Wrangling.ipynb"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itsmesethus/coursera-c10-assignments/blob/main/applied%20data%20science%20capstone%20project%20works/Week1%20SpaceX%20Falcon%20Data%20Collection-Wrangling.ipynb" TargetMode="External"/><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043C78-941E-88DA-26D6-565184CC05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w="228600" cap="sq" cmpd="thickThin">
            <a:solidFill>
              <a:srgbClr val="000000"/>
            </a:solidFill>
            <a:prstDash val="solid"/>
            <a:miter lim="800000"/>
          </a:ln>
          <a:effectLst>
            <a:innerShdw blurRad="76200">
              <a:srgbClr val="000000"/>
            </a:innerShdw>
            <a:softEdge rad="12700"/>
          </a:effectLst>
        </p:spPr>
      </p:pic>
      <p:sp>
        <p:nvSpPr>
          <p:cNvPr id="4" name="TextBox 3">
            <a:extLst>
              <a:ext uri="{FF2B5EF4-FFF2-40B4-BE49-F238E27FC236}">
                <a16:creationId xmlns:a16="http://schemas.microsoft.com/office/drawing/2014/main" id="{BFC10DF8-C3A4-F25C-BB1F-8AD5343F35C7}"/>
              </a:ext>
            </a:extLst>
          </p:cNvPr>
          <p:cNvSpPr txBox="1"/>
          <p:nvPr/>
        </p:nvSpPr>
        <p:spPr>
          <a:xfrm>
            <a:off x="892934" y="2383805"/>
            <a:ext cx="10637949" cy="584775"/>
          </a:xfrm>
          <a:prstGeom prst="rect">
            <a:avLst/>
          </a:prstGeom>
          <a:noFill/>
        </p:spPr>
        <p:txBody>
          <a:bodyPr wrap="square" rtlCol="0">
            <a:spAutoFit/>
          </a:bodyPr>
          <a:lstStyle/>
          <a:p>
            <a:pPr algn="ctr"/>
            <a:r>
              <a:rPr lang="en-IN" sz="3200" b="1" dirty="0">
                <a:latin typeface="Times New Roman" panose="02020603050405020304" pitchFamily="18" charset="0"/>
                <a:cs typeface="Times New Roman" panose="02020603050405020304" pitchFamily="18" charset="0"/>
              </a:rPr>
              <a:t>APPLIED DATA SCIENCE CAPSTONE RPOJECT</a:t>
            </a:r>
            <a:endParaRPr lang="en-US" sz="32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C54C62F7-FDCE-B337-FFED-9BB02FF33A96}"/>
              </a:ext>
            </a:extLst>
          </p:cNvPr>
          <p:cNvPicPr>
            <a:picLocks noChangeAspect="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0" y="-247311"/>
            <a:ext cx="2485623" cy="1922172"/>
          </a:xfrm>
          <a:prstGeom prst="rect">
            <a:avLst/>
          </a:prstGeom>
        </p:spPr>
      </p:pic>
      <p:sp>
        <p:nvSpPr>
          <p:cNvPr id="7" name="TextBox 6">
            <a:extLst>
              <a:ext uri="{FF2B5EF4-FFF2-40B4-BE49-F238E27FC236}">
                <a16:creationId xmlns:a16="http://schemas.microsoft.com/office/drawing/2014/main" id="{96034A90-812F-285E-FB97-ECE712439435}"/>
              </a:ext>
            </a:extLst>
          </p:cNvPr>
          <p:cNvSpPr txBox="1"/>
          <p:nvPr/>
        </p:nvSpPr>
        <p:spPr>
          <a:xfrm>
            <a:off x="9684912" y="5937160"/>
            <a:ext cx="2343955" cy="646331"/>
          </a:xfrm>
          <a:prstGeom prst="rect">
            <a:avLst/>
          </a:prstGeom>
          <a:noFill/>
        </p:spPr>
        <p:txBody>
          <a:bodyPr wrap="square" rtlCol="0">
            <a:spAutoFit/>
          </a:bodyPr>
          <a:lstStyle/>
          <a:p>
            <a:r>
              <a:rPr lang="en-IN" dirty="0"/>
              <a:t>SETHU S</a:t>
            </a:r>
          </a:p>
          <a:p>
            <a:r>
              <a:rPr lang="en-IN" dirty="0"/>
              <a:t>22  JULY 2023</a:t>
            </a:r>
            <a:endParaRPr lang="en-US" dirty="0"/>
          </a:p>
        </p:txBody>
      </p:sp>
      <p:sp>
        <p:nvSpPr>
          <p:cNvPr id="8" name="TextBox 7">
            <a:extLst>
              <a:ext uri="{FF2B5EF4-FFF2-40B4-BE49-F238E27FC236}">
                <a16:creationId xmlns:a16="http://schemas.microsoft.com/office/drawing/2014/main" id="{1F0355CA-D73F-F3D8-24FF-34080D26A2E1}"/>
              </a:ext>
            </a:extLst>
          </p:cNvPr>
          <p:cNvSpPr txBox="1"/>
          <p:nvPr/>
        </p:nvSpPr>
        <p:spPr>
          <a:xfrm>
            <a:off x="115910" y="3531845"/>
            <a:ext cx="11912957" cy="954107"/>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OPERATION  SPACEX OUTCOME PREDICTION(A Machine Learning Approach)</a:t>
            </a:r>
          </a:p>
        </p:txBody>
      </p:sp>
    </p:spTree>
    <p:extLst>
      <p:ext uri="{BB962C8B-B14F-4D97-AF65-F5344CB8AC3E}">
        <p14:creationId xmlns:p14="http://schemas.microsoft.com/office/powerpoint/2010/main" val="1101325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043C78-941E-88DA-26D6-565184CC05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w="228600" cap="sq" cmpd="thickThin">
            <a:solidFill>
              <a:srgbClr val="000000"/>
            </a:solidFill>
            <a:prstDash val="solid"/>
            <a:miter lim="800000"/>
          </a:ln>
          <a:effectLst>
            <a:innerShdw blurRad="76200">
              <a:srgbClr val="000000"/>
            </a:innerShdw>
            <a:softEdge rad="12700"/>
          </a:effectLst>
        </p:spPr>
      </p:pic>
      <p:sp>
        <p:nvSpPr>
          <p:cNvPr id="2" name="TextBox 1">
            <a:extLst>
              <a:ext uri="{FF2B5EF4-FFF2-40B4-BE49-F238E27FC236}">
                <a16:creationId xmlns:a16="http://schemas.microsoft.com/office/drawing/2014/main" id="{80548531-BCCB-1FCB-2153-48B188A2AFEC}"/>
              </a:ext>
            </a:extLst>
          </p:cNvPr>
          <p:cNvSpPr txBox="1"/>
          <p:nvPr/>
        </p:nvSpPr>
        <p:spPr>
          <a:xfrm>
            <a:off x="177606" y="78797"/>
            <a:ext cx="11785208" cy="923330"/>
          </a:xfrm>
          <a:prstGeom prst="rect">
            <a:avLst/>
          </a:prstGeom>
          <a:noFill/>
        </p:spPr>
        <p:txBody>
          <a:bodyPr wrap="square">
            <a:spAutoFit/>
          </a:bodyPr>
          <a:lstStyle/>
          <a:p>
            <a:pPr marL="285750" indent="-285750">
              <a:buFont typeface="Wingdings" panose="05000000000000000000" pitchFamily="2" charset="2"/>
              <a:buChar char="v"/>
            </a:pPr>
            <a:r>
              <a:rPr lang="en-IN" u="sng" dirty="0"/>
              <a:t>EDA  REASULTS:</a:t>
            </a:r>
            <a:endParaRPr lang="en-IN" dirty="0">
              <a:solidFill>
                <a:srgbClr val="FF192F"/>
              </a:solidFill>
            </a:endParaRPr>
          </a:p>
          <a:p>
            <a:endParaRPr lang="en-IN" dirty="0">
              <a:solidFill>
                <a:srgbClr val="FF192F"/>
              </a:solidFill>
            </a:endParaRPr>
          </a:p>
          <a:p>
            <a:r>
              <a:rPr lang="en-IN" dirty="0">
                <a:solidFill>
                  <a:srgbClr val="FF192F"/>
                </a:solidFill>
              </a:rPr>
              <a:t>         </a:t>
            </a:r>
          </a:p>
        </p:txBody>
      </p:sp>
      <p:pic>
        <p:nvPicPr>
          <p:cNvPr id="5" name="Picture 4">
            <a:extLst>
              <a:ext uri="{FF2B5EF4-FFF2-40B4-BE49-F238E27FC236}">
                <a16:creationId xmlns:a16="http://schemas.microsoft.com/office/drawing/2014/main" id="{A92ED41D-E74C-F213-3994-AAE5943AA3F4}"/>
              </a:ext>
            </a:extLst>
          </p:cNvPr>
          <p:cNvPicPr>
            <a:picLocks noChangeAspect="1"/>
          </p:cNvPicPr>
          <p:nvPr/>
        </p:nvPicPr>
        <p:blipFill>
          <a:blip r:embed="rId3"/>
          <a:stretch>
            <a:fillRect/>
          </a:stretch>
        </p:blipFill>
        <p:spPr>
          <a:xfrm>
            <a:off x="492370" y="540462"/>
            <a:ext cx="11155680" cy="2244941"/>
          </a:xfrm>
          <a:prstGeom prst="rect">
            <a:avLst/>
          </a:prstGeom>
        </p:spPr>
      </p:pic>
      <p:pic>
        <p:nvPicPr>
          <p:cNvPr id="7" name="Picture 6">
            <a:extLst>
              <a:ext uri="{FF2B5EF4-FFF2-40B4-BE49-F238E27FC236}">
                <a16:creationId xmlns:a16="http://schemas.microsoft.com/office/drawing/2014/main" id="{EA39D451-59D5-2F76-CB0C-7BFE71758EBA}"/>
              </a:ext>
            </a:extLst>
          </p:cNvPr>
          <p:cNvPicPr>
            <a:picLocks noChangeAspect="1"/>
          </p:cNvPicPr>
          <p:nvPr/>
        </p:nvPicPr>
        <p:blipFill>
          <a:blip r:embed="rId4"/>
          <a:stretch>
            <a:fillRect/>
          </a:stretch>
        </p:blipFill>
        <p:spPr>
          <a:xfrm>
            <a:off x="518160" y="3132725"/>
            <a:ext cx="11155680" cy="2884002"/>
          </a:xfrm>
          <a:prstGeom prst="rect">
            <a:avLst/>
          </a:prstGeom>
        </p:spPr>
      </p:pic>
    </p:spTree>
    <p:extLst>
      <p:ext uri="{BB962C8B-B14F-4D97-AF65-F5344CB8AC3E}">
        <p14:creationId xmlns:p14="http://schemas.microsoft.com/office/powerpoint/2010/main" val="2508389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043C78-941E-88DA-26D6-565184CC05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w="228600" cap="sq" cmpd="thickThin">
            <a:solidFill>
              <a:srgbClr val="000000"/>
            </a:solidFill>
            <a:prstDash val="solid"/>
            <a:miter lim="800000"/>
          </a:ln>
          <a:effectLst>
            <a:innerShdw blurRad="76200">
              <a:srgbClr val="000000"/>
            </a:innerShdw>
            <a:softEdge rad="12700"/>
          </a:effectLst>
        </p:spPr>
      </p:pic>
      <p:pic>
        <p:nvPicPr>
          <p:cNvPr id="6" name="Picture 5">
            <a:extLst>
              <a:ext uri="{FF2B5EF4-FFF2-40B4-BE49-F238E27FC236}">
                <a16:creationId xmlns:a16="http://schemas.microsoft.com/office/drawing/2014/main" id="{5E7E97D7-47D4-9002-01A4-5AED5CF645CA}"/>
              </a:ext>
            </a:extLst>
          </p:cNvPr>
          <p:cNvPicPr>
            <a:picLocks noChangeAspect="1"/>
          </p:cNvPicPr>
          <p:nvPr/>
        </p:nvPicPr>
        <p:blipFill>
          <a:blip r:embed="rId3"/>
          <a:stretch>
            <a:fillRect/>
          </a:stretch>
        </p:blipFill>
        <p:spPr>
          <a:xfrm>
            <a:off x="201043" y="158736"/>
            <a:ext cx="4305901" cy="2657846"/>
          </a:xfrm>
          <a:prstGeom prst="rect">
            <a:avLst/>
          </a:prstGeom>
        </p:spPr>
      </p:pic>
      <p:pic>
        <p:nvPicPr>
          <p:cNvPr id="9" name="Picture 8">
            <a:extLst>
              <a:ext uri="{FF2B5EF4-FFF2-40B4-BE49-F238E27FC236}">
                <a16:creationId xmlns:a16="http://schemas.microsoft.com/office/drawing/2014/main" id="{7D064F8B-2035-0182-D3B2-08D04FE07505}"/>
              </a:ext>
            </a:extLst>
          </p:cNvPr>
          <p:cNvPicPr>
            <a:picLocks noChangeAspect="1"/>
          </p:cNvPicPr>
          <p:nvPr/>
        </p:nvPicPr>
        <p:blipFill>
          <a:blip r:embed="rId4"/>
          <a:stretch>
            <a:fillRect/>
          </a:stretch>
        </p:blipFill>
        <p:spPr>
          <a:xfrm>
            <a:off x="4960801" y="158736"/>
            <a:ext cx="7030156" cy="2657846"/>
          </a:xfrm>
          <a:prstGeom prst="rect">
            <a:avLst/>
          </a:prstGeom>
        </p:spPr>
      </p:pic>
      <p:pic>
        <p:nvPicPr>
          <p:cNvPr id="11" name="Picture 10">
            <a:extLst>
              <a:ext uri="{FF2B5EF4-FFF2-40B4-BE49-F238E27FC236}">
                <a16:creationId xmlns:a16="http://schemas.microsoft.com/office/drawing/2014/main" id="{6C53AE24-F533-4C73-DBB1-9F1B3BDF2DD1}"/>
              </a:ext>
            </a:extLst>
          </p:cNvPr>
          <p:cNvPicPr>
            <a:picLocks noChangeAspect="1"/>
          </p:cNvPicPr>
          <p:nvPr/>
        </p:nvPicPr>
        <p:blipFill>
          <a:blip r:embed="rId5"/>
          <a:stretch>
            <a:fillRect/>
          </a:stretch>
        </p:blipFill>
        <p:spPr>
          <a:xfrm>
            <a:off x="201043" y="3283604"/>
            <a:ext cx="4305900" cy="3107374"/>
          </a:xfrm>
          <a:prstGeom prst="rect">
            <a:avLst/>
          </a:prstGeom>
        </p:spPr>
      </p:pic>
      <p:pic>
        <p:nvPicPr>
          <p:cNvPr id="13" name="Picture 12">
            <a:extLst>
              <a:ext uri="{FF2B5EF4-FFF2-40B4-BE49-F238E27FC236}">
                <a16:creationId xmlns:a16="http://schemas.microsoft.com/office/drawing/2014/main" id="{5AE73226-A029-0504-87D2-735306B39F1C}"/>
              </a:ext>
            </a:extLst>
          </p:cNvPr>
          <p:cNvPicPr>
            <a:picLocks noChangeAspect="1"/>
          </p:cNvPicPr>
          <p:nvPr/>
        </p:nvPicPr>
        <p:blipFill>
          <a:blip r:embed="rId6"/>
          <a:stretch>
            <a:fillRect/>
          </a:stretch>
        </p:blipFill>
        <p:spPr>
          <a:xfrm>
            <a:off x="4960801" y="3283604"/>
            <a:ext cx="7030156" cy="2456014"/>
          </a:xfrm>
          <a:prstGeom prst="rect">
            <a:avLst/>
          </a:prstGeom>
        </p:spPr>
      </p:pic>
      <p:sp>
        <p:nvSpPr>
          <p:cNvPr id="14" name="TextBox 13">
            <a:extLst>
              <a:ext uri="{FF2B5EF4-FFF2-40B4-BE49-F238E27FC236}">
                <a16:creationId xmlns:a16="http://schemas.microsoft.com/office/drawing/2014/main" id="{F8011CA5-7763-9763-DBAD-7FB47FC87938}"/>
              </a:ext>
            </a:extLst>
          </p:cNvPr>
          <p:cNvSpPr txBox="1"/>
          <p:nvPr/>
        </p:nvSpPr>
        <p:spPr>
          <a:xfrm>
            <a:off x="5219114" y="6175717"/>
            <a:ext cx="6428935" cy="369332"/>
          </a:xfrm>
          <a:prstGeom prst="rect">
            <a:avLst/>
          </a:prstGeom>
          <a:noFill/>
        </p:spPr>
        <p:txBody>
          <a:bodyPr wrap="square" rtlCol="0">
            <a:spAutoFit/>
          </a:bodyPr>
          <a:lstStyle/>
          <a:p>
            <a:r>
              <a:rPr lang="en-IN" dirty="0"/>
              <a:t>YEAR 2019 have the high no of rocket success rates than other years.</a:t>
            </a:r>
            <a:endParaRPr lang="en-US" dirty="0"/>
          </a:p>
        </p:txBody>
      </p:sp>
    </p:spTree>
    <p:extLst>
      <p:ext uri="{BB962C8B-B14F-4D97-AF65-F5344CB8AC3E}">
        <p14:creationId xmlns:p14="http://schemas.microsoft.com/office/powerpoint/2010/main" val="1350043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043C78-941E-88DA-26D6-565184CC05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w="228600" cap="sq" cmpd="thickThin">
            <a:solidFill>
              <a:srgbClr val="000000"/>
            </a:solidFill>
            <a:prstDash val="solid"/>
            <a:miter lim="800000"/>
          </a:ln>
          <a:effectLst>
            <a:innerShdw blurRad="76200">
              <a:srgbClr val="000000"/>
            </a:innerShdw>
            <a:softEdge rad="12700"/>
          </a:effectLst>
        </p:spPr>
      </p:pic>
      <p:sp>
        <p:nvSpPr>
          <p:cNvPr id="2" name="TextBox 1">
            <a:extLst>
              <a:ext uri="{FF2B5EF4-FFF2-40B4-BE49-F238E27FC236}">
                <a16:creationId xmlns:a16="http://schemas.microsoft.com/office/drawing/2014/main" id="{80548531-BCCB-1FCB-2153-48B188A2AFEC}"/>
              </a:ext>
            </a:extLst>
          </p:cNvPr>
          <p:cNvSpPr txBox="1"/>
          <p:nvPr/>
        </p:nvSpPr>
        <p:spPr>
          <a:xfrm>
            <a:off x="203396" y="137889"/>
            <a:ext cx="11785208" cy="923330"/>
          </a:xfrm>
          <a:prstGeom prst="rect">
            <a:avLst/>
          </a:prstGeom>
          <a:noFill/>
        </p:spPr>
        <p:txBody>
          <a:bodyPr wrap="square">
            <a:spAutoFit/>
          </a:bodyPr>
          <a:lstStyle/>
          <a:p>
            <a:pPr marL="285750" indent="-285750">
              <a:buFont typeface="Wingdings" panose="05000000000000000000" pitchFamily="2" charset="2"/>
              <a:buChar char="v"/>
            </a:pPr>
            <a:r>
              <a:rPr lang="en-IN" u="sng" dirty="0"/>
              <a:t>VISUALIZATIONS (FOLIUM MAPS)</a:t>
            </a:r>
            <a:endParaRPr lang="en-IN" dirty="0">
              <a:solidFill>
                <a:srgbClr val="FF192F"/>
              </a:solidFill>
            </a:endParaRPr>
          </a:p>
          <a:p>
            <a:endParaRPr lang="en-IN" dirty="0">
              <a:solidFill>
                <a:srgbClr val="FF192F"/>
              </a:solidFill>
            </a:endParaRPr>
          </a:p>
          <a:p>
            <a:r>
              <a:rPr lang="en-IN" dirty="0">
                <a:solidFill>
                  <a:srgbClr val="FF192F"/>
                </a:solidFill>
              </a:rPr>
              <a:t>         Launch Sites</a:t>
            </a:r>
          </a:p>
        </p:txBody>
      </p:sp>
      <p:pic>
        <p:nvPicPr>
          <p:cNvPr id="6" name="Picture 5">
            <a:extLst>
              <a:ext uri="{FF2B5EF4-FFF2-40B4-BE49-F238E27FC236}">
                <a16:creationId xmlns:a16="http://schemas.microsoft.com/office/drawing/2014/main" id="{73CDBDA3-D8B8-00FA-3F05-B9FAE4998792}"/>
              </a:ext>
            </a:extLst>
          </p:cNvPr>
          <p:cNvPicPr>
            <a:picLocks noChangeAspect="1"/>
          </p:cNvPicPr>
          <p:nvPr/>
        </p:nvPicPr>
        <p:blipFill>
          <a:blip r:embed="rId3"/>
          <a:stretch>
            <a:fillRect/>
          </a:stretch>
        </p:blipFill>
        <p:spPr>
          <a:xfrm>
            <a:off x="2363372" y="599554"/>
            <a:ext cx="9625232" cy="2716102"/>
          </a:xfrm>
          <a:prstGeom prst="rect">
            <a:avLst/>
          </a:prstGeom>
        </p:spPr>
      </p:pic>
      <p:pic>
        <p:nvPicPr>
          <p:cNvPr id="9" name="Picture 8">
            <a:extLst>
              <a:ext uri="{FF2B5EF4-FFF2-40B4-BE49-F238E27FC236}">
                <a16:creationId xmlns:a16="http://schemas.microsoft.com/office/drawing/2014/main" id="{D2519907-701A-9598-743B-2A97D9419363}"/>
              </a:ext>
            </a:extLst>
          </p:cNvPr>
          <p:cNvPicPr>
            <a:picLocks noChangeAspect="1"/>
          </p:cNvPicPr>
          <p:nvPr/>
        </p:nvPicPr>
        <p:blipFill>
          <a:blip r:embed="rId4"/>
          <a:stretch>
            <a:fillRect/>
          </a:stretch>
        </p:blipFill>
        <p:spPr>
          <a:xfrm>
            <a:off x="2363372" y="3583000"/>
            <a:ext cx="9625232" cy="3137111"/>
          </a:xfrm>
          <a:prstGeom prst="rect">
            <a:avLst/>
          </a:prstGeom>
        </p:spPr>
      </p:pic>
      <p:sp>
        <p:nvSpPr>
          <p:cNvPr id="10" name="TextBox 9">
            <a:extLst>
              <a:ext uri="{FF2B5EF4-FFF2-40B4-BE49-F238E27FC236}">
                <a16:creationId xmlns:a16="http://schemas.microsoft.com/office/drawing/2014/main" id="{F2933492-DB6B-14AE-E92B-3A3D688D5328}"/>
              </a:ext>
            </a:extLst>
          </p:cNvPr>
          <p:cNvSpPr txBox="1"/>
          <p:nvPr/>
        </p:nvSpPr>
        <p:spPr>
          <a:xfrm>
            <a:off x="203396" y="4459458"/>
            <a:ext cx="1583201" cy="646331"/>
          </a:xfrm>
          <a:prstGeom prst="rect">
            <a:avLst/>
          </a:prstGeom>
          <a:noFill/>
        </p:spPr>
        <p:txBody>
          <a:bodyPr wrap="square" rtlCol="0">
            <a:spAutoFit/>
          </a:bodyPr>
          <a:lstStyle/>
          <a:p>
            <a:r>
              <a:rPr lang="en-IN" dirty="0">
                <a:solidFill>
                  <a:srgbClr val="FF0000"/>
                </a:solidFill>
              </a:rPr>
              <a:t>Red : </a:t>
            </a:r>
            <a:r>
              <a:rPr lang="en-IN" dirty="0" err="1">
                <a:solidFill>
                  <a:srgbClr val="FF0000"/>
                </a:solidFill>
              </a:rPr>
              <a:t>faliures</a:t>
            </a:r>
            <a:endParaRPr lang="en-IN" dirty="0">
              <a:solidFill>
                <a:srgbClr val="FF0000"/>
              </a:solidFill>
            </a:endParaRPr>
          </a:p>
          <a:p>
            <a:r>
              <a:rPr lang="en-IN" dirty="0">
                <a:solidFill>
                  <a:srgbClr val="00B050"/>
                </a:solidFill>
              </a:rPr>
              <a:t>Green: Success</a:t>
            </a:r>
            <a:endParaRPr lang="en-US" dirty="0">
              <a:solidFill>
                <a:srgbClr val="00B050"/>
              </a:solidFill>
            </a:endParaRPr>
          </a:p>
        </p:txBody>
      </p:sp>
    </p:spTree>
    <p:extLst>
      <p:ext uri="{BB962C8B-B14F-4D97-AF65-F5344CB8AC3E}">
        <p14:creationId xmlns:p14="http://schemas.microsoft.com/office/powerpoint/2010/main" val="993043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043C78-941E-88DA-26D6-565184CC05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w="228600" cap="sq" cmpd="thickThin">
            <a:solidFill>
              <a:srgbClr val="000000"/>
            </a:solidFill>
            <a:prstDash val="solid"/>
            <a:miter lim="800000"/>
          </a:ln>
          <a:effectLst>
            <a:innerShdw blurRad="76200">
              <a:srgbClr val="000000"/>
            </a:innerShdw>
            <a:softEdge rad="12700"/>
          </a:effectLst>
        </p:spPr>
      </p:pic>
      <p:pic>
        <p:nvPicPr>
          <p:cNvPr id="4" name="Picture 3">
            <a:extLst>
              <a:ext uri="{FF2B5EF4-FFF2-40B4-BE49-F238E27FC236}">
                <a16:creationId xmlns:a16="http://schemas.microsoft.com/office/drawing/2014/main" id="{52491DFD-E2B3-3A90-1153-42897E8DFB94}"/>
              </a:ext>
            </a:extLst>
          </p:cNvPr>
          <p:cNvPicPr>
            <a:picLocks noChangeAspect="1"/>
          </p:cNvPicPr>
          <p:nvPr/>
        </p:nvPicPr>
        <p:blipFill>
          <a:blip r:embed="rId3"/>
          <a:stretch>
            <a:fillRect/>
          </a:stretch>
        </p:blipFill>
        <p:spPr>
          <a:xfrm>
            <a:off x="193529" y="123280"/>
            <a:ext cx="11804942" cy="6460400"/>
          </a:xfrm>
          <a:prstGeom prst="rect">
            <a:avLst/>
          </a:prstGeom>
        </p:spPr>
      </p:pic>
    </p:spTree>
    <p:extLst>
      <p:ext uri="{BB962C8B-B14F-4D97-AF65-F5344CB8AC3E}">
        <p14:creationId xmlns:p14="http://schemas.microsoft.com/office/powerpoint/2010/main" val="837927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043C78-941E-88DA-26D6-565184CC05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w="228600" cap="sq" cmpd="thickThin">
            <a:solidFill>
              <a:srgbClr val="000000"/>
            </a:solidFill>
            <a:prstDash val="solid"/>
            <a:miter lim="800000"/>
          </a:ln>
          <a:effectLst>
            <a:innerShdw blurRad="76200">
              <a:srgbClr val="000000"/>
            </a:innerShdw>
            <a:softEdge rad="12700"/>
          </a:effectLst>
        </p:spPr>
      </p:pic>
      <p:sp>
        <p:nvSpPr>
          <p:cNvPr id="2" name="TextBox 1">
            <a:extLst>
              <a:ext uri="{FF2B5EF4-FFF2-40B4-BE49-F238E27FC236}">
                <a16:creationId xmlns:a16="http://schemas.microsoft.com/office/drawing/2014/main" id="{80548531-BCCB-1FCB-2153-48B188A2AFEC}"/>
              </a:ext>
            </a:extLst>
          </p:cNvPr>
          <p:cNvSpPr txBox="1"/>
          <p:nvPr/>
        </p:nvSpPr>
        <p:spPr>
          <a:xfrm>
            <a:off x="172330" y="348904"/>
            <a:ext cx="11785208" cy="923330"/>
          </a:xfrm>
          <a:prstGeom prst="rect">
            <a:avLst/>
          </a:prstGeom>
          <a:noFill/>
        </p:spPr>
        <p:txBody>
          <a:bodyPr wrap="square">
            <a:spAutoFit/>
          </a:bodyPr>
          <a:lstStyle/>
          <a:p>
            <a:pPr marL="285750" indent="-285750">
              <a:buFont typeface="Wingdings" panose="05000000000000000000" pitchFamily="2" charset="2"/>
              <a:buChar char="v"/>
            </a:pPr>
            <a:r>
              <a:rPr lang="en-IN" u="sng" dirty="0"/>
              <a:t>PLOTLY:</a:t>
            </a:r>
            <a:endParaRPr lang="en-IN" dirty="0">
              <a:solidFill>
                <a:srgbClr val="FF192F"/>
              </a:solidFill>
            </a:endParaRPr>
          </a:p>
          <a:p>
            <a:endParaRPr lang="en-IN" dirty="0">
              <a:solidFill>
                <a:srgbClr val="FF192F"/>
              </a:solidFill>
            </a:endParaRPr>
          </a:p>
          <a:p>
            <a:r>
              <a:rPr lang="en-IN" dirty="0">
                <a:solidFill>
                  <a:srgbClr val="FF192F"/>
                </a:solidFill>
              </a:rPr>
              <a:t>         </a:t>
            </a:r>
          </a:p>
        </p:txBody>
      </p:sp>
      <p:pic>
        <p:nvPicPr>
          <p:cNvPr id="6" name="Picture 5">
            <a:extLst>
              <a:ext uri="{FF2B5EF4-FFF2-40B4-BE49-F238E27FC236}">
                <a16:creationId xmlns:a16="http://schemas.microsoft.com/office/drawing/2014/main" id="{65D114E2-AAAD-E818-1A33-A7864A712A6A}"/>
              </a:ext>
            </a:extLst>
          </p:cNvPr>
          <p:cNvPicPr>
            <a:picLocks noChangeAspect="1"/>
          </p:cNvPicPr>
          <p:nvPr/>
        </p:nvPicPr>
        <p:blipFill>
          <a:blip r:embed="rId3"/>
          <a:stretch>
            <a:fillRect/>
          </a:stretch>
        </p:blipFill>
        <p:spPr>
          <a:xfrm>
            <a:off x="521241" y="978586"/>
            <a:ext cx="6329726" cy="2057687"/>
          </a:xfrm>
          <a:prstGeom prst="rect">
            <a:avLst/>
          </a:prstGeom>
        </p:spPr>
      </p:pic>
      <p:sp>
        <p:nvSpPr>
          <p:cNvPr id="8" name="TextBox 7">
            <a:extLst>
              <a:ext uri="{FF2B5EF4-FFF2-40B4-BE49-F238E27FC236}">
                <a16:creationId xmlns:a16="http://schemas.microsoft.com/office/drawing/2014/main" id="{433229D6-CBD7-17E4-35F6-9CEA38479D51}"/>
              </a:ext>
            </a:extLst>
          </p:cNvPr>
          <p:cNvSpPr txBox="1"/>
          <p:nvPr/>
        </p:nvSpPr>
        <p:spPr>
          <a:xfrm>
            <a:off x="7024467" y="1184757"/>
            <a:ext cx="5050302" cy="369332"/>
          </a:xfrm>
          <a:prstGeom prst="rect">
            <a:avLst/>
          </a:prstGeom>
          <a:noFill/>
        </p:spPr>
        <p:txBody>
          <a:bodyPr wrap="square" rtlCol="0">
            <a:spAutoFit/>
          </a:bodyPr>
          <a:lstStyle/>
          <a:p>
            <a:r>
              <a:rPr lang="en-US" dirty="0"/>
              <a:t>KSC LC-39A has the best success rate of launches. </a:t>
            </a:r>
          </a:p>
        </p:txBody>
      </p:sp>
      <p:pic>
        <p:nvPicPr>
          <p:cNvPr id="10" name="Picture 9">
            <a:extLst>
              <a:ext uri="{FF2B5EF4-FFF2-40B4-BE49-F238E27FC236}">
                <a16:creationId xmlns:a16="http://schemas.microsoft.com/office/drawing/2014/main" id="{83D2B785-940C-33C3-C91B-CB6CF98FF506}"/>
              </a:ext>
            </a:extLst>
          </p:cNvPr>
          <p:cNvPicPr>
            <a:picLocks noChangeAspect="1"/>
          </p:cNvPicPr>
          <p:nvPr/>
        </p:nvPicPr>
        <p:blipFill>
          <a:blip r:embed="rId4"/>
          <a:stretch>
            <a:fillRect/>
          </a:stretch>
        </p:blipFill>
        <p:spPr>
          <a:xfrm>
            <a:off x="519928" y="3757532"/>
            <a:ext cx="6329726" cy="2114845"/>
          </a:xfrm>
          <a:prstGeom prst="rect">
            <a:avLst/>
          </a:prstGeom>
        </p:spPr>
      </p:pic>
      <p:sp>
        <p:nvSpPr>
          <p:cNvPr id="11" name="TextBox 10">
            <a:extLst>
              <a:ext uri="{FF2B5EF4-FFF2-40B4-BE49-F238E27FC236}">
                <a16:creationId xmlns:a16="http://schemas.microsoft.com/office/drawing/2014/main" id="{3E01C232-CF25-EE2E-5CBE-815682B4E481}"/>
              </a:ext>
            </a:extLst>
          </p:cNvPr>
          <p:cNvSpPr txBox="1"/>
          <p:nvPr/>
        </p:nvSpPr>
        <p:spPr>
          <a:xfrm>
            <a:off x="7024467" y="4168623"/>
            <a:ext cx="5050302" cy="646331"/>
          </a:xfrm>
          <a:prstGeom prst="rect">
            <a:avLst/>
          </a:prstGeom>
          <a:noFill/>
        </p:spPr>
        <p:txBody>
          <a:bodyPr wrap="square" rtlCol="0">
            <a:spAutoFit/>
          </a:bodyPr>
          <a:lstStyle/>
          <a:p>
            <a:r>
              <a:rPr lang="en-US" dirty="0"/>
              <a:t>KSC LC-39A has achieved a 76.9% success rate while getting a 23.1% failure rate.  </a:t>
            </a:r>
          </a:p>
        </p:txBody>
      </p:sp>
    </p:spTree>
    <p:extLst>
      <p:ext uri="{BB962C8B-B14F-4D97-AF65-F5344CB8AC3E}">
        <p14:creationId xmlns:p14="http://schemas.microsoft.com/office/powerpoint/2010/main" val="1215307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043C78-941E-88DA-26D6-565184CC05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w="228600" cap="sq" cmpd="thickThin">
            <a:solidFill>
              <a:srgbClr val="000000"/>
            </a:solidFill>
            <a:prstDash val="solid"/>
            <a:miter lim="800000"/>
          </a:ln>
          <a:effectLst>
            <a:innerShdw blurRad="76200">
              <a:srgbClr val="000000"/>
            </a:innerShdw>
            <a:softEdge rad="12700"/>
          </a:effectLst>
        </p:spPr>
      </p:pic>
      <p:pic>
        <p:nvPicPr>
          <p:cNvPr id="9" name="Picture 8">
            <a:extLst>
              <a:ext uri="{FF2B5EF4-FFF2-40B4-BE49-F238E27FC236}">
                <a16:creationId xmlns:a16="http://schemas.microsoft.com/office/drawing/2014/main" id="{6460542B-358B-67E0-73D3-EDF617512CA5}"/>
              </a:ext>
            </a:extLst>
          </p:cNvPr>
          <p:cNvPicPr>
            <a:picLocks noChangeAspect="1"/>
          </p:cNvPicPr>
          <p:nvPr/>
        </p:nvPicPr>
        <p:blipFill>
          <a:blip r:embed="rId3"/>
          <a:stretch>
            <a:fillRect/>
          </a:stretch>
        </p:blipFill>
        <p:spPr>
          <a:xfrm>
            <a:off x="252190" y="211015"/>
            <a:ext cx="11649078" cy="5401994"/>
          </a:xfrm>
          <a:prstGeom prst="rect">
            <a:avLst/>
          </a:prstGeom>
        </p:spPr>
      </p:pic>
      <p:sp>
        <p:nvSpPr>
          <p:cNvPr id="11" name="TextBox 10">
            <a:extLst>
              <a:ext uri="{FF2B5EF4-FFF2-40B4-BE49-F238E27FC236}">
                <a16:creationId xmlns:a16="http://schemas.microsoft.com/office/drawing/2014/main" id="{581A6AC6-3EFA-EE53-4376-FB79EA844646}"/>
              </a:ext>
            </a:extLst>
          </p:cNvPr>
          <p:cNvSpPr txBox="1"/>
          <p:nvPr/>
        </p:nvSpPr>
        <p:spPr>
          <a:xfrm>
            <a:off x="2138289" y="5866172"/>
            <a:ext cx="9186204" cy="369332"/>
          </a:xfrm>
          <a:prstGeom prst="rect">
            <a:avLst/>
          </a:prstGeom>
          <a:noFill/>
        </p:spPr>
        <p:txBody>
          <a:bodyPr wrap="square">
            <a:spAutoFit/>
          </a:bodyPr>
          <a:lstStyle/>
          <a:p>
            <a:r>
              <a:rPr lang="en-US" dirty="0"/>
              <a:t>Low weighted payloads have a better success rate than the heavy weighted payloads. </a:t>
            </a:r>
          </a:p>
        </p:txBody>
      </p:sp>
    </p:spTree>
    <p:extLst>
      <p:ext uri="{BB962C8B-B14F-4D97-AF65-F5344CB8AC3E}">
        <p14:creationId xmlns:p14="http://schemas.microsoft.com/office/powerpoint/2010/main" val="4259467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043C78-941E-88DA-26D6-565184CC05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w="228600" cap="sq" cmpd="thickThin">
            <a:solidFill>
              <a:srgbClr val="000000"/>
            </a:solidFill>
            <a:prstDash val="solid"/>
            <a:miter lim="800000"/>
          </a:ln>
          <a:effectLst>
            <a:innerShdw blurRad="76200">
              <a:srgbClr val="000000"/>
            </a:innerShdw>
            <a:softEdge rad="12700"/>
          </a:effectLst>
        </p:spPr>
      </p:pic>
      <p:sp>
        <p:nvSpPr>
          <p:cNvPr id="2" name="TextBox 1">
            <a:extLst>
              <a:ext uri="{FF2B5EF4-FFF2-40B4-BE49-F238E27FC236}">
                <a16:creationId xmlns:a16="http://schemas.microsoft.com/office/drawing/2014/main" id="{80548531-BCCB-1FCB-2153-48B188A2AFEC}"/>
              </a:ext>
            </a:extLst>
          </p:cNvPr>
          <p:cNvSpPr txBox="1"/>
          <p:nvPr/>
        </p:nvSpPr>
        <p:spPr>
          <a:xfrm>
            <a:off x="172330" y="348904"/>
            <a:ext cx="11785208" cy="1200329"/>
          </a:xfrm>
          <a:prstGeom prst="rect">
            <a:avLst/>
          </a:prstGeom>
          <a:noFill/>
        </p:spPr>
        <p:txBody>
          <a:bodyPr wrap="square">
            <a:spAutoFit/>
          </a:bodyPr>
          <a:lstStyle/>
          <a:p>
            <a:pPr marL="285750" indent="-285750">
              <a:buFont typeface="Wingdings" panose="05000000000000000000" pitchFamily="2" charset="2"/>
              <a:buChar char="v"/>
            </a:pPr>
            <a:r>
              <a:rPr lang="en-IN" u="sng" dirty="0"/>
              <a:t>PREDICTIVE ANALYSIS:</a:t>
            </a:r>
          </a:p>
          <a:p>
            <a:endParaRPr lang="en-IN" dirty="0">
              <a:solidFill>
                <a:srgbClr val="FF192F"/>
              </a:solidFill>
            </a:endParaRPr>
          </a:p>
          <a:p>
            <a:r>
              <a:rPr lang="en-IN" dirty="0">
                <a:solidFill>
                  <a:srgbClr val="FF192F"/>
                </a:solidFill>
              </a:rPr>
              <a:t>          </a:t>
            </a:r>
          </a:p>
          <a:p>
            <a:r>
              <a:rPr lang="en-IN" dirty="0">
                <a:solidFill>
                  <a:srgbClr val="FF192F"/>
                </a:solidFill>
              </a:rPr>
              <a:t>         </a:t>
            </a:r>
          </a:p>
        </p:txBody>
      </p:sp>
      <p:pic>
        <p:nvPicPr>
          <p:cNvPr id="6" name="Picture 5">
            <a:extLst>
              <a:ext uri="{FF2B5EF4-FFF2-40B4-BE49-F238E27FC236}">
                <a16:creationId xmlns:a16="http://schemas.microsoft.com/office/drawing/2014/main" id="{587F8FA8-DB4F-3B5E-69D4-1073A6802660}"/>
              </a:ext>
            </a:extLst>
          </p:cNvPr>
          <p:cNvPicPr>
            <a:picLocks noChangeAspect="1"/>
          </p:cNvPicPr>
          <p:nvPr/>
        </p:nvPicPr>
        <p:blipFill>
          <a:blip r:embed="rId3"/>
          <a:stretch>
            <a:fillRect/>
          </a:stretch>
        </p:blipFill>
        <p:spPr>
          <a:xfrm>
            <a:off x="234461" y="949068"/>
            <a:ext cx="8915183" cy="5367326"/>
          </a:xfrm>
          <a:prstGeom prst="rect">
            <a:avLst/>
          </a:prstGeom>
        </p:spPr>
      </p:pic>
      <p:sp>
        <p:nvSpPr>
          <p:cNvPr id="8" name="TextBox 7">
            <a:extLst>
              <a:ext uri="{FF2B5EF4-FFF2-40B4-BE49-F238E27FC236}">
                <a16:creationId xmlns:a16="http://schemas.microsoft.com/office/drawing/2014/main" id="{DCB2DCE3-7793-42C5-ED2C-A6681E7C3F5D}"/>
              </a:ext>
            </a:extLst>
          </p:cNvPr>
          <p:cNvSpPr txBox="1"/>
          <p:nvPr/>
        </p:nvSpPr>
        <p:spPr>
          <a:xfrm>
            <a:off x="9679049" y="1997839"/>
            <a:ext cx="1983545" cy="2862322"/>
          </a:xfrm>
          <a:prstGeom prst="rect">
            <a:avLst/>
          </a:prstGeom>
          <a:noFill/>
        </p:spPr>
        <p:txBody>
          <a:bodyPr wrap="square" rtlCol="0">
            <a:spAutoFit/>
          </a:bodyPr>
          <a:lstStyle/>
          <a:p>
            <a:r>
              <a:rPr lang="en-US" dirty="0"/>
              <a:t>For accuracy test, all methods performed similar. We could get more test data to decide between them. But if we really need to choose one right now, we would take the decision tree.</a:t>
            </a:r>
          </a:p>
        </p:txBody>
      </p:sp>
    </p:spTree>
    <p:extLst>
      <p:ext uri="{BB962C8B-B14F-4D97-AF65-F5344CB8AC3E}">
        <p14:creationId xmlns:p14="http://schemas.microsoft.com/office/powerpoint/2010/main" val="3855888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043C78-941E-88DA-26D6-565184CC05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w="228600" cap="sq" cmpd="thickThin">
            <a:solidFill>
              <a:srgbClr val="000000"/>
            </a:solidFill>
            <a:prstDash val="solid"/>
            <a:miter lim="800000"/>
          </a:ln>
          <a:effectLst>
            <a:innerShdw blurRad="76200">
              <a:srgbClr val="000000"/>
            </a:innerShdw>
            <a:softEdge rad="12700"/>
          </a:effectLst>
        </p:spPr>
      </p:pic>
      <p:pic>
        <p:nvPicPr>
          <p:cNvPr id="6" name="Picture 5">
            <a:extLst>
              <a:ext uri="{FF2B5EF4-FFF2-40B4-BE49-F238E27FC236}">
                <a16:creationId xmlns:a16="http://schemas.microsoft.com/office/drawing/2014/main" id="{1FCA58D9-E3B1-62E4-1FD0-A2673340F1EB}"/>
              </a:ext>
            </a:extLst>
          </p:cNvPr>
          <p:cNvPicPr>
            <a:picLocks noChangeAspect="1"/>
          </p:cNvPicPr>
          <p:nvPr/>
        </p:nvPicPr>
        <p:blipFill>
          <a:blip r:embed="rId3"/>
          <a:stretch>
            <a:fillRect/>
          </a:stretch>
        </p:blipFill>
        <p:spPr>
          <a:xfrm>
            <a:off x="663984" y="221976"/>
            <a:ext cx="10864032" cy="4828326"/>
          </a:xfrm>
          <a:prstGeom prst="rect">
            <a:avLst/>
          </a:prstGeom>
        </p:spPr>
      </p:pic>
    </p:spTree>
    <p:extLst>
      <p:ext uri="{BB962C8B-B14F-4D97-AF65-F5344CB8AC3E}">
        <p14:creationId xmlns:p14="http://schemas.microsoft.com/office/powerpoint/2010/main" val="24245576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043C78-941E-88DA-26D6-565184CC05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w="228600" cap="sq" cmpd="thickThin">
            <a:solidFill>
              <a:srgbClr val="000000"/>
            </a:solidFill>
            <a:prstDash val="solid"/>
            <a:miter lim="800000"/>
          </a:ln>
          <a:effectLst>
            <a:innerShdw blurRad="76200">
              <a:srgbClr val="000000"/>
            </a:innerShdw>
            <a:softEdge rad="12700"/>
          </a:effectLst>
        </p:spPr>
      </p:pic>
      <p:sp>
        <p:nvSpPr>
          <p:cNvPr id="2" name="TextBox 1">
            <a:extLst>
              <a:ext uri="{FF2B5EF4-FFF2-40B4-BE49-F238E27FC236}">
                <a16:creationId xmlns:a16="http://schemas.microsoft.com/office/drawing/2014/main" id="{80548531-BCCB-1FCB-2153-48B188A2AFEC}"/>
              </a:ext>
            </a:extLst>
          </p:cNvPr>
          <p:cNvSpPr txBox="1"/>
          <p:nvPr/>
        </p:nvSpPr>
        <p:spPr>
          <a:xfrm>
            <a:off x="172330" y="348904"/>
            <a:ext cx="11785208" cy="5078313"/>
          </a:xfrm>
          <a:prstGeom prst="rect">
            <a:avLst/>
          </a:prstGeom>
          <a:noFill/>
        </p:spPr>
        <p:txBody>
          <a:bodyPr wrap="square">
            <a:spAutoFit/>
          </a:bodyPr>
          <a:lstStyle/>
          <a:p>
            <a:pPr marL="285750" indent="-285750">
              <a:buFont typeface="Wingdings" panose="05000000000000000000" pitchFamily="2" charset="2"/>
              <a:buChar char="v"/>
            </a:pPr>
            <a:r>
              <a:rPr lang="en-IN" u="sng" dirty="0"/>
              <a:t>CONCLUSION:</a:t>
            </a:r>
          </a:p>
          <a:p>
            <a:endParaRPr lang="en-IN" dirty="0">
              <a:solidFill>
                <a:srgbClr val="FF192F"/>
              </a:solidFill>
            </a:endParaRPr>
          </a:p>
          <a:p>
            <a:r>
              <a:rPr lang="en-IN" dirty="0">
                <a:solidFill>
                  <a:srgbClr val="FF0000"/>
                </a:solidFill>
              </a:rPr>
              <a:t>          *</a:t>
            </a:r>
            <a:r>
              <a:rPr lang="en-US" dirty="0">
                <a:solidFill>
                  <a:srgbClr val="FF0000"/>
                </a:solidFill>
              </a:rPr>
              <a:t>The success of a mission can be explained by several factors such as the launch site, the orbit and especially the number of previous launches. Indeed, we can assume that there has been a gain in knowledge between launches that allowed to go from a launch failure to a success. </a:t>
            </a:r>
          </a:p>
          <a:p>
            <a:endParaRPr lang="en-US" dirty="0">
              <a:solidFill>
                <a:srgbClr val="FF0000"/>
              </a:solidFill>
            </a:endParaRPr>
          </a:p>
          <a:p>
            <a:r>
              <a:rPr lang="en-US" dirty="0">
                <a:solidFill>
                  <a:srgbClr val="FF0000"/>
                </a:solidFill>
              </a:rPr>
              <a:t>• The orbits with the best success rates are GEO, HEO, SSO, ES-L1. </a:t>
            </a:r>
          </a:p>
          <a:p>
            <a:endParaRPr lang="en-US" dirty="0">
              <a:solidFill>
                <a:srgbClr val="FF0000"/>
              </a:solidFill>
            </a:endParaRPr>
          </a:p>
          <a:p>
            <a:r>
              <a:rPr lang="en-US" dirty="0">
                <a:solidFill>
                  <a:srgbClr val="FF0000"/>
                </a:solidFill>
              </a:rPr>
              <a:t>• Depending on the orbits, the payload mass can be a criterion to take into account for the success of a mission. Some orbits require a light or heavy payload mass. But generally low weighted payloads perform better than the heavy weighted payloads. </a:t>
            </a:r>
          </a:p>
          <a:p>
            <a:endParaRPr lang="en-US" dirty="0">
              <a:solidFill>
                <a:srgbClr val="FF0000"/>
              </a:solidFill>
            </a:endParaRPr>
          </a:p>
          <a:p>
            <a:r>
              <a:rPr lang="en-US" dirty="0">
                <a:solidFill>
                  <a:srgbClr val="FF0000"/>
                </a:solidFill>
              </a:rPr>
              <a:t>• With the current data, we cannot explain why some launch sites are better than others (KSC LC-39A is the best launch site). To get an answer to this problem, we could obtain atmospheric or other relevant data. </a:t>
            </a:r>
          </a:p>
          <a:p>
            <a:endParaRPr lang="en-US" dirty="0">
              <a:solidFill>
                <a:srgbClr val="FF0000"/>
              </a:solidFill>
            </a:endParaRPr>
          </a:p>
          <a:p>
            <a:r>
              <a:rPr lang="en-US" dirty="0">
                <a:solidFill>
                  <a:srgbClr val="FF0000"/>
                </a:solidFill>
              </a:rPr>
              <a:t>• For this dataset, we choose the Decision Tree Algorithm as the best model even if the test accuracy between all the models used is identical. We choose Decision Tree Algorithm because it has a better train accuracy</a:t>
            </a:r>
            <a:r>
              <a:rPr lang="en-IN" dirty="0">
                <a:solidFill>
                  <a:srgbClr val="FF0000"/>
                </a:solidFill>
              </a:rPr>
              <a:t>.</a:t>
            </a:r>
          </a:p>
          <a:p>
            <a:endParaRPr lang="en-IN" dirty="0">
              <a:solidFill>
                <a:srgbClr val="FF192F"/>
              </a:solidFill>
            </a:endParaRPr>
          </a:p>
          <a:p>
            <a:r>
              <a:rPr lang="en-IN" dirty="0">
                <a:solidFill>
                  <a:srgbClr val="FF192F"/>
                </a:solidFill>
              </a:rPr>
              <a:t>         </a:t>
            </a:r>
          </a:p>
        </p:txBody>
      </p:sp>
    </p:spTree>
    <p:extLst>
      <p:ext uri="{BB962C8B-B14F-4D97-AF65-F5344CB8AC3E}">
        <p14:creationId xmlns:p14="http://schemas.microsoft.com/office/powerpoint/2010/main" val="34724618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043C78-941E-88DA-26D6-565184CC05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w="228600" cap="sq" cmpd="thickThin">
            <a:solidFill>
              <a:srgbClr val="000000"/>
            </a:solidFill>
            <a:prstDash val="solid"/>
            <a:miter lim="800000"/>
          </a:ln>
          <a:effectLst>
            <a:innerShdw blurRad="76200">
              <a:srgbClr val="000000"/>
            </a:innerShdw>
            <a:softEdge rad="12700"/>
          </a:effectLst>
        </p:spPr>
      </p:pic>
      <p:sp>
        <p:nvSpPr>
          <p:cNvPr id="2" name="TextBox 1">
            <a:extLst>
              <a:ext uri="{FF2B5EF4-FFF2-40B4-BE49-F238E27FC236}">
                <a16:creationId xmlns:a16="http://schemas.microsoft.com/office/drawing/2014/main" id="{80548531-BCCB-1FCB-2153-48B188A2AFEC}"/>
              </a:ext>
            </a:extLst>
          </p:cNvPr>
          <p:cNvSpPr txBox="1"/>
          <p:nvPr/>
        </p:nvSpPr>
        <p:spPr>
          <a:xfrm>
            <a:off x="2901463" y="3993329"/>
            <a:ext cx="11785208" cy="2585323"/>
          </a:xfrm>
          <a:prstGeom prst="rect">
            <a:avLst/>
          </a:prstGeom>
          <a:noFill/>
        </p:spPr>
        <p:txBody>
          <a:bodyPr wrap="square">
            <a:spAutoFit/>
          </a:bodyPr>
          <a:lstStyle/>
          <a:p>
            <a:r>
              <a:rPr lang="en-IN" sz="5400" dirty="0">
                <a:solidFill>
                  <a:srgbClr val="FF192F"/>
                </a:solidFill>
              </a:rPr>
              <a:t>	THANK YOU!</a:t>
            </a:r>
          </a:p>
          <a:p>
            <a:endParaRPr lang="en-IN" sz="5400" dirty="0">
              <a:solidFill>
                <a:srgbClr val="FF192F"/>
              </a:solidFill>
            </a:endParaRPr>
          </a:p>
          <a:p>
            <a:r>
              <a:rPr lang="en-IN" sz="5400" dirty="0">
                <a:solidFill>
                  <a:srgbClr val="FF192F"/>
                </a:solidFill>
              </a:rPr>
              <a:t>         </a:t>
            </a:r>
          </a:p>
        </p:txBody>
      </p:sp>
    </p:spTree>
    <p:extLst>
      <p:ext uri="{BB962C8B-B14F-4D97-AF65-F5344CB8AC3E}">
        <p14:creationId xmlns:p14="http://schemas.microsoft.com/office/powerpoint/2010/main" val="2972716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043C78-941E-88DA-26D6-565184CC05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w="228600" cap="sq" cmpd="thickThin">
            <a:solidFill>
              <a:srgbClr val="000000"/>
            </a:solidFill>
            <a:prstDash val="solid"/>
            <a:miter lim="800000"/>
          </a:ln>
          <a:effectLst>
            <a:innerShdw blurRad="76200">
              <a:srgbClr val="000000"/>
            </a:innerShdw>
            <a:softEdge rad="12700"/>
          </a:effectLst>
        </p:spPr>
      </p:pic>
      <p:sp>
        <p:nvSpPr>
          <p:cNvPr id="2" name="TextBox 1">
            <a:extLst>
              <a:ext uri="{FF2B5EF4-FFF2-40B4-BE49-F238E27FC236}">
                <a16:creationId xmlns:a16="http://schemas.microsoft.com/office/drawing/2014/main" id="{DC5383FF-9058-162D-FEC1-D36A85215342}"/>
              </a:ext>
            </a:extLst>
          </p:cNvPr>
          <p:cNvSpPr txBox="1"/>
          <p:nvPr/>
        </p:nvSpPr>
        <p:spPr>
          <a:xfrm>
            <a:off x="0" y="5389044"/>
            <a:ext cx="1751526" cy="369332"/>
          </a:xfrm>
          <a:prstGeom prst="rect">
            <a:avLst/>
          </a:prstGeom>
          <a:noFill/>
        </p:spPr>
        <p:txBody>
          <a:bodyPr wrap="square" rtlCol="0">
            <a:spAutoFit/>
          </a:bodyPr>
          <a:lstStyle/>
          <a:p>
            <a:r>
              <a:rPr lang="en-IN" b="1" u="sng" dirty="0">
                <a:latin typeface="Times New Roman" panose="02020603050405020304" pitchFamily="18" charset="0"/>
                <a:cs typeface="Times New Roman" panose="02020603050405020304" pitchFamily="18" charset="0"/>
              </a:rPr>
              <a:t>GITHUB URL</a:t>
            </a:r>
            <a:r>
              <a:rPr lang="en-IN" u="sng" dirty="0"/>
              <a:t>:</a:t>
            </a:r>
            <a:endParaRPr lang="en-US" u="sng" dirty="0"/>
          </a:p>
        </p:txBody>
      </p:sp>
      <p:sp>
        <p:nvSpPr>
          <p:cNvPr id="4" name="TextBox 3">
            <a:extLst>
              <a:ext uri="{FF2B5EF4-FFF2-40B4-BE49-F238E27FC236}">
                <a16:creationId xmlns:a16="http://schemas.microsoft.com/office/drawing/2014/main" id="{9386FFE0-6A84-2181-C4C1-5D10E06F1279}"/>
              </a:ext>
            </a:extLst>
          </p:cNvPr>
          <p:cNvSpPr txBox="1"/>
          <p:nvPr/>
        </p:nvSpPr>
        <p:spPr>
          <a:xfrm>
            <a:off x="0" y="6119336"/>
            <a:ext cx="12192000" cy="369332"/>
          </a:xfrm>
          <a:prstGeom prst="rect">
            <a:avLst/>
          </a:prstGeom>
          <a:noFill/>
        </p:spPr>
        <p:txBody>
          <a:bodyPr wrap="square" rtlCol="0">
            <a:spAutoFit/>
          </a:bodyPr>
          <a:lstStyle/>
          <a:p>
            <a:pPr algn="just"/>
            <a:r>
              <a:rPr lang="en-US" dirty="0">
                <a:hlinkClick r:id="rId3">
                  <a:extLst>
                    <a:ext uri="{A12FA001-AC4F-418D-AE19-62706E023703}">
                      <ahyp:hlinkClr xmlns:ahyp="http://schemas.microsoft.com/office/drawing/2018/hyperlinkcolor" val="tx"/>
                    </a:ext>
                  </a:extLst>
                </a:hlinkClick>
              </a:rPr>
              <a:t>https://github.com/itsmesethus/courserac10assignments/tree/main/applied%20data%20science%20capstone%20project%20works</a:t>
            </a:r>
            <a:r>
              <a:rPr lang="en-US" dirty="0"/>
              <a:t> </a:t>
            </a:r>
          </a:p>
        </p:txBody>
      </p:sp>
      <p:sp>
        <p:nvSpPr>
          <p:cNvPr id="5" name="TextBox 4">
            <a:extLst>
              <a:ext uri="{FF2B5EF4-FFF2-40B4-BE49-F238E27FC236}">
                <a16:creationId xmlns:a16="http://schemas.microsoft.com/office/drawing/2014/main" id="{C7D76379-23CD-F76F-7B0B-559A31C7844A}"/>
              </a:ext>
            </a:extLst>
          </p:cNvPr>
          <p:cNvSpPr txBox="1"/>
          <p:nvPr/>
        </p:nvSpPr>
        <p:spPr>
          <a:xfrm>
            <a:off x="4872507" y="142240"/>
            <a:ext cx="2446986" cy="553998"/>
          </a:xfrm>
          <a:prstGeom prst="rect">
            <a:avLst/>
          </a:prstGeom>
          <a:noFill/>
        </p:spPr>
        <p:txBody>
          <a:bodyPr wrap="square" rtlCol="0">
            <a:spAutoFit/>
          </a:bodyPr>
          <a:lstStyle/>
          <a:p>
            <a:pPr algn="ctr"/>
            <a:r>
              <a:rPr lang="en-IN" sz="3000" b="1" u="sng" dirty="0">
                <a:latin typeface="Times New Roman" panose="02020603050405020304" pitchFamily="18" charset="0"/>
                <a:cs typeface="Times New Roman" panose="02020603050405020304" pitchFamily="18" charset="0"/>
              </a:rPr>
              <a:t>OUTLINE</a:t>
            </a:r>
            <a:endParaRPr lang="en-US" sz="3000" b="1" u="sng"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74D97A43-FB58-1BBB-2371-DDAC3CD0F71E}"/>
              </a:ext>
            </a:extLst>
          </p:cNvPr>
          <p:cNvSpPr txBox="1"/>
          <p:nvPr/>
        </p:nvSpPr>
        <p:spPr>
          <a:xfrm>
            <a:off x="1751526" y="1571223"/>
            <a:ext cx="7122018" cy="400110"/>
          </a:xfrm>
          <a:prstGeom prst="rect">
            <a:avLst/>
          </a:prstGeom>
          <a:noFill/>
        </p:spPr>
        <p:txBody>
          <a:bodyPr wrap="square" rtlCol="0">
            <a:spAutoFit/>
          </a:bodyPr>
          <a:lstStyle/>
          <a:p>
            <a:pPr marL="342900" indent="-342900">
              <a:buClr>
                <a:schemeClr val="tx1"/>
              </a:buClr>
              <a:buFont typeface="Times New Roman" panose="02020603050405020304" pitchFamily="18" charset="0"/>
              <a:buChar char="⁂"/>
            </a:pPr>
            <a:r>
              <a:rPr lang="en-IN" sz="2000" dirty="0">
                <a:latin typeface="Times New Roman" panose="02020603050405020304" pitchFamily="18" charset="0"/>
                <a:cs typeface="Times New Roman" panose="02020603050405020304" pitchFamily="18" charset="0"/>
              </a:rPr>
              <a:t>EXECUTIVE SUMMARY</a:t>
            </a:r>
            <a:endParaRPr lang="en-US" sz="200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352B3211-9BC4-9C4E-EEEF-8E71FADDA88A}"/>
              </a:ext>
            </a:extLst>
          </p:cNvPr>
          <p:cNvSpPr txBox="1"/>
          <p:nvPr/>
        </p:nvSpPr>
        <p:spPr>
          <a:xfrm>
            <a:off x="1751526" y="2171387"/>
            <a:ext cx="7122018" cy="400110"/>
          </a:xfrm>
          <a:prstGeom prst="rect">
            <a:avLst/>
          </a:prstGeom>
          <a:noFill/>
        </p:spPr>
        <p:txBody>
          <a:bodyPr wrap="square" rtlCol="0">
            <a:spAutoFit/>
          </a:bodyPr>
          <a:lstStyle/>
          <a:p>
            <a:pPr marL="342900" indent="-342900">
              <a:buClr>
                <a:schemeClr val="tx1"/>
              </a:buClr>
              <a:buFont typeface="Times New Roman" panose="02020603050405020304" pitchFamily="18" charset="0"/>
              <a:buChar char="⁂"/>
            </a:pPr>
            <a:r>
              <a:rPr lang="en-IN" sz="2000" dirty="0">
                <a:latin typeface="Times New Roman" panose="02020603050405020304" pitchFamily="18" charset="0"/>
                <a:cs typeface="Times New Roman" panose="02020603050405020304" pitchFamily="18" charset="0"/>
              </a:rPr>
              <a:t>INTRODUCTION</a:t>
            </a:r>
            <a:endParaRPr lang="en-US" sz="2000"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7C328A09-8969-0BF5-1681-4DA11508BD49}"/>
              </a:ext>
            </a:extLst>
          </p:cNvPr>
          <p:cNvSpPr txBox="1"/>
          <p:nvPr/>
        </p:nvSpPr>
        <p:spPr>
          <a:xfrm>
            <a:off x="1751526" y="2771551"/>
            <a:ext cx="6969618" cy="400110"/>
          </a:xfrm>
          <a:prstGeom prst="rect">
            <a:avLst/>
          </a:prstGeom>
          <a:noFill/>
        </p:spPr>
        <p:txBody>
          <a:bodyPr wrap="square" rtlCol="0">
            <a:spAutoFit/>
          </a:bodyPr>
          <a:lstStyle/>
          <a:p>
            <a:pPr marL="342900" indent="-342900">
              <a:buClr>
                <a:schemeClr val="tx1"/>
              </a:buClr>
              <a:buFont typeface="Times New Roman" panose="02020603050405020304" pitchFamily="18" charset="0"/>
              <a:buChar char="⁂"/>
            </a:pPr>
            <a:r>
              <a:rPr lang="en-IN" sz="2000" dirty="0">
                <a:latin typeface="Times New Roman" panose="02020603050405020304" pitchFamily="18" charset="0"/>
                <a:cs typeface="Times New Roman" panose="02020603050405020304" pitchFamily="18" charset="0"/>
              </a:rPr>
              <a:t>METHODOLOGY</a:t>
            </a:r>
            <a:endParaRPr lang="en-US" sz="20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4DF17121-B185-42E3-FFD1-A8CB6D4F2A16}"/>
              </a:ext>
            </a:extLst>
          </p:cNvPr>
          <p:cNvSpPr txBox="1"/>
          <p:nvPr/>
        </p:nvSpPr>
        <p:spPr>
          <a:xfrm>
            <a:off x="1751526" y="3398222"/>
            <a:ext cx="7122018" cy="400110"/>
          </a:xfrm>
          <a:prstGeom prst="rect">
            <a:avLst/>
          </a:prstGeom>
          <a:noFill/>
        </p:spPr>
        <p:txBody>
          <a:bodyPr wrap="square" rtlCol="0">
            <a:spAutoFit/>
          </a:bodyPr>
          <a:lstStyle/>
          <a:p>
            <a:pPr marL="342900" indent="-342900">
              <a:buClr>
                <a:schemeClr val="tx1"/>
              </a:buClr>
              <a:buFont typeface="Times New Roman" panose="02020603050405020304" pitchFamily="18" charset="0"/>
              <a:buChar char="⁂"/>
            </a:pPr>
            <a:r>
              <a:rPr lang="en-IN" sz="2000" dirty="0">
                <a:latin typeface="Times New Roman" panose="02020603050405020304" pitchFamily="18" charset="0"/>
                <a:cs typeface="Times New Roman" panose="02020603050405020304" pitchFamily="18" charset="0"/>
              </a:rPr>
              <a:t>RESULTS</a:t>
            </a:r>
            <a:endParaRPr lang="en-US" sz="2000"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53F26578-BF15-F5C0-E5E6-7AA04D2A079F}"/>
              </a:ext>
            </a:extLst>
          </p:cNvPr>
          <p:cNvSpPr txBox="1"/>
          <p:nvPr/>
        </p:nvSpPr>
        <p:spPr>
          <a:xfrm>
            <a:off x="1751526" y="3998386"/>
            <a:ext cx="7122018" cy="400110"/>
          </a:xfrm>
          <a:prstGeom prst="rect">
            <a:avLst/>
          </a:prstGeom>
          <a:noFill/>
        </p:spPr>
        <p:txBody>
          <a:bodyPr wrap="square" rtlCol="0">
            <a:spAutoFit/>
          </a:bodyPr>
          <a:lstStyle/>
          <a:p>
            <a:pPr marL="342900" indent="-342900">
              <a:buClr>
                <a:schemeClr val="tx1"/>
              </a:buClr>
              <a:buFont typeface="Times New Roman" panose="02020603050405020304" pitchFamily="18" charset="0"/>
              <a:buChar char="⁂"/>
            </a:pPr>
            <a:r>
              <a:rPr lang="en-IN" sz="2000" dirty="0">
                <a:latin typeface="Times New Roman" panose="02020603050405020304" pitchFamily="18" charset="0"/>
                <a:cs typeface="Times New Roman" panose="02020603050405020304" pitchFamily="18" charset="0"/>
              </a:rPr>
              <a:t>CONCLUSION</a:t>
            </a:r>
            <a:endParaRPr lang="en-US" sz="2000"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EE6FF48C-6AAF-CBF4-5EAC-84D172856718}"/>
              </a:ext>
            </a:extLst>
          </p:cNvPr>
          <p:cNvSpPr txBox="1"/>
          <p:nvPr/>
        </p:nvSpPr>
        <p:spPr>
          <a:xfrm>
            <a:off x="1751526" y="4627974"/>
            <a:ext cx="7122018" cy="400110"/>
          </a:xfrm>
          <a:prstGeom prst="rect">
            <a:avLst/>
          </a:prstGeom>
          <a:noFill/>
        </p:spPr>
        <p:txBody>
          <a:bodyPr wrap="square" rtlCol="0">
            <a:spAutoFit/>
          </a:bodyPr>
          <a:lstStyle/>
          <a:p>
            <a:pPr marL="342900" indent="-342900">
              <a:buClr>
                <a:schemeClr val="tx1"/>
              </a:buClr>
              <a:buFont typeface="Times New Roman" panose="02020603050405020304" pitchFamily="18" charset="0"/>
              <a:buChar char="⁂"/>
            </a:pPr>
            <a:r>
              <a:rPr lang="en-IN" sz="2000" dirty="0">
                <a:latin typeface="Times New Roman" panose="02020603050405020304" pitchFamily="18" charset="0"/>
                <a:cs typeface="Times New Roman" panose="02020603050405020304" pitchFamily="18" charset="0"/>
              </a:rPr>
              <a:t>APPENDIX</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6725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043C78-941E-88DA-26D6-565184CC05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w="228600" cap="sq" cmpd="thickThin">
            <a:solidFill>
              <a:srgbClr val="000000"/>
            </a:solidFill>
            <a:prstDash val="solid"/>
            <a:miter lim="800000"/>
          </a:ln>
          <a:effectLst>
            <a:innerShdw blurRad="76200">
              <a:srgbClr val="000000"/>
            </a:innerShdw>
            <a:softEdge rad="12700"/>
          </a:effectLst>
        </p:spPr>
      </p:pic>
      <p:sp>
        <p:nvSpPr>
          <p:cNvPr id="5" name="TextBox 4">
            <a:extLst>
              <a:ext uri="{FF2B5EF4-FFF2-40B4-BE49-F238E27FC236}">
                <a16:creationId xmlns:a16="http://schemas.microsoft.com/office/drawing/2014/main" id="{C7D76379-23CD-F76F-7B0B-559A31C7844A}"/>
              </a:ext>
            </a:extLst>
          </p:cNvPr>
          <p:cNvSpPr txBox="1"/>
          <p:nvPr/>
        </p:nvSpPr>
        <p:spPr>
          <a:xfrm>
            <a:off x="1330816" y="48619"/>
            <a:ext cx="9530367" cy="861774"/>
          </a:xfrm>
          <a:prstGeom prst="rect">
            <a:avLst/>
          </a:prstGeom>
          <a:noFill/>
        </p:spPr>
        <p:txBody>
          <a:bodyPr wrap="square" rtlCol="0">
            <a:spAutoFit/>
          </a:bodyPr>
          <a:lstStyle/>
          <a:p>
            <a:pPr algn="ctr"/>
            <a:r>
              <a:rPr lang="en-IN" sz="2000" b="1" u="sng" dirty="0">
                <a:latin typeface="Times New Roman" panose="02020603050405020304" pitchFamily="18" charset="0"/>
                <a:cs typeface="Times New Roman" panose="02020603050405020304" pitchFamily="18" charset="0"/>
              </a:rPr>
              <a:t>EXECUTIVE SUMMARY</a:t>
            </a:r>
            <a:endParaRPr lang="en-US" sz="2000" b="1" u="sng" dirty="0">
              <a:latin typeface="Times New Roman" panose="02020603050405020304" pitchFamily="18" charset="0"/>
              <a:cs typeface="Times New Roman" panose="02020603050405020304" pitchFamily="18" charset="0"/>
            </a:endParaRPr>
          </a:p>
          <a:p>
            <a:pPr algn="ctr"/>
            <a:endParaRPr lang="en-US" sz="3000" b="1" u="sng"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217D498B-8B92-3DF3-1F67-887ED64DB0E4}"/>
              </a:ext>
            </a:extLst>
          </p:cNvPr>
          <p:cNvSpPr txBox="1"/>
          <p:nvPr/>
        </p:nvSpPr>
        <p:spPr>
          <a:xfrm>
            <a:off x="347725" y="887553"/>
            <a:ext cx="6679844" cy="4756495"/>
          </a:xfrm>
          <a:prstGeom prst="rect">
            <a:avLst/>
          </a:prstGeom>
          <a:noFill/>
        </p:spPr>
        <p:txBody>
          <a:bodyPr wrap="square" rtlCol="0">
            <a:spAutoFit/>
          </a:bodyPr>
          <a:lstStyle/>
          <a:p>
            <a:r>
              <a:rPr lang="en-IN" i="1" u="sng" dirty="0"/>
              <a:t>SUMMARIES OF METHODOLOGY:</a:t>
            </a:r>
          </a:p>
          <a:p>
            <a:endParaRPr lang="en-IN" i="1" u="sng" dirty="0"/>
          </a:p>
          <a:p>
            <a:pPr>
              <a:lnSpc>
                <a:spcPct val="150000"/>
              </a:lnSpc>
            </a:pPr>
            <a:r>
              <a:rPr lang="en-IN" dirty="0"/>
              <a:t>    </a:t>
            </a:r>
            <a:r>
              <a:rPr lang="en-IN" i="1" dirty="0"/>
              <a:t>1)  Collecting the SpaceX history data using API  ,</a:t>
            </a:r>
          </a:p>
          <a:p>
            <a:pPr>
              <a:lnSpc>
                <a:spcPct val="150000"/>
              </a:lnSpc>
            </a:pPr>
            <a:r>
              <a:rPr lang="en-IN" i="1" dirty="0"/>
              <a:t>         Web scrapping from Wikipedia source. </a:t>
            </a:r>
          </a:p>
          <a:p>
            <a:pPr>
              <a:lnSpc>
                <a:spcPct val="150000"/>
              </a:lnSpc>
            </a:pPr>
            <a:r>
              <a:rPr lang="en-IN" i="1" dirty="0"/>
              <a:t>    2) Data Preprocessing (handling missing values, </a:t>
            </a:r>
          </a:p>
          <a:p>
            <a:pPr>
              <a:lnSpc>
                <a:spcPct val="150000"/>
              </a:lnSpc>
            </a:pPr>
            <a:r>
              <a:rPr lang="en-IN" i="1" dirty="0"/>
              <a:t>        data integrity checking, data quality and etc.)</a:t>
            </a:r>
          </a:p>
          <a:p>
            <a:pPr>
              <a:lnSpc>
                <a:spcPct val="150000"/>
              </a:lnSpc>
            </a:pPr>
            <a:r>
              <a:rPr lang="en-IN" i="1" dirty="0"/>
              <a:t>    3) EDA with Structured Query Language</a:t>
            </a:r>
          </a:p>
          <a:p>
            <a:pPr>
              <a:lnSpc>
                <a:spcPct val="150000"/>
              </a:lnSpc>
            </a:pPr>
            <a:r>
              <a:rPr lang="en-IN" i="1" dirty="0"/>
              <a:t>    4) EDA  with Pandas and Matplotlib libraries(Python)</a:t>
            </a:r>
          </a:p>
          <a:p>
            <a:pPr>
              <a:lnSpc>
                <a:spcPct val="150000"/>
              </a:lnSpc>
            </a:pPr>
            <a:r>
              <a:rPr lang="en-IN" i="1" dirty="0"/>
              <a:t>    5) Interactive and Visualizing Dashboard( Folium, </a:t>
            </a:r>
            <a:r>
              <a:rPr lang="en-IN" i="1" dirty="0" err="1"/>
              <a:t>Plotly</a:t>
            </a:r>
            <a:r>
              <a:rPr lang="en-IN" i="1" dirty="0"/>
              <a:t> and </a:t>
            </a:r>
          </a:p>
          <a:p>
            <a:pPr>
              <a:lnSpc>
                <a:spcPct val="150000"/>
              </a:lnSpc>
            </a:pPr>
            <a:r>
              <a:rPr lang="en-IN" i="1" dirty="0"/>
              <a:t>        Dash)      </a:t>
            </a:r>
          </a:p>
          <a:p>
            <a:pPr>
              <a:lnSpc>
                <a:spcPct val="150000"/>
              </a:lnSpc>
            </a:pPr>
            <a:r>
              <a:rPr lang="en-IN" i="1" dirty="0"/>
              <a:t>    6) Predictive Analytics with Machine Learning for SpaceX rockets </a:t>
            </a:r>
          </a:p>
          <a:p>
            <a:pPr>
              <a:lnSpc>
                <a:spcPct val="150000"/>
              </a:lnSpc>
            </a:pPr>
            <a:r>
              <a:rPr lang="en-IN" i="1" dirty="0"/>
              <a:t>        landing.</a:t>
            </a:r>
            <a:endParaRPr lang="en-US" i="1" dirty="0"/>
          </a:p>
        </p:txBody>
      </p:sp>
      <p:sp>
        <p:nvSpPr>
          <p:cNvPr id="7" name="TextBox 6">
            <a:extLst>
              <a:ext uri="{FF2B5EF4-FFF2-40B4-BE49-F238E27FC236}">
                <a16:creationId xmlns:a16="http://schemas.microsoft.com/office/drawing/2014/main" id="{8241DCBB-CB57-B20B-3FA3-3670EF42F3A9}"/>
              </a:ext>
            </a:extLst>
          </p:cNvPr>
          <p:cNvSpPr txBox="1"/>
          <p:nvPr/>
        </p:nvSpPr>
        <p:spPr>
          <a:xfrm>
            <a:off x="7027569" y="1674674"/>
            <a:ext cx="4685765" cy="1754326"/>
          </a:xfrm>
          <a:prstGeom prst="rect">
            <a:avLst/>
          </a:prstGeom>
          <a:noFill/>
        </p:spPr>
        <p:txBody>
          <a:bodyPr wrap="square" rtlCol="0">
            <a:spAutoFit/>
          </a:bodyPr>
          <a:lstStyle/>
          <a:p>
            <a:r>
              <a:rPr lang="en-IN" i="1" u="sng" dirty="0"/>
              <a:t>SUMMARIES OF RESULTS:</a:t>
            </a:r>
          </a:p>
          <a:p>
            <a:endParaRPr lang="en-IN" i="1" u="sng" dirty="0"/>
          </a:p>
          <a:p>
            <a:endParaRPr lang="en-IN" i="1" dirty="0"/>
          </a:p>
          <a:p>
            <a:pPr marL="342900" indent="-342900">
              <a:buAutoNum type="arabicParenR"/>
            </a:pPr>
            <a:r>
              <a:rPr lang="en-IN" i="1" dirty="0"/>
              <a:t>Data Visualizations</a:t>
            </a:r>
          </a:p>
          <a:p>
            <a:pPr marL="342900" indent="-342900">
              <a:buAutoNum type="arabicParenR"/>
            </a:pPr>
            <a:r>
              <a:rPr lang="en-IN" i="1" dirty="0"/>
              <a:t>Best Machine Learning Model for Prediction of SpaceX landing</a:t>
            </a:r>
          </a:p>
        </p:txBody>
      </p:sp>
    </p:spTree>
    <p:extLst>
      <p:ext uri="{BB962C8B-B14F-4D97-AF65-F5344CB8AC3E}">
        <p14:creationId xmlns:p14="http://schemas.microsoft.com/office/powerpoint/2010/main" val="3514723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 8">
            <a:extLst>
              <a:ext uri="{FF2B5EF4-FFF2-40B4-BE49-F238E27FC236}">
                <a16:creationId xmlns:a16="http://schemas.microsoft.com/office/drawing/2014/main" id="{527C4FE2-94C1-A78E-F630-BE87B5D6D0F0}"/>
              </a:ext>
            </a:extLst>
          </p:cNvPr>
          <p:cNvGraphicFramePr/>
          <p:nvPr>
            <p:extLst>
              <p:ext uri="{D42A27DB-BD31-4B8C-83A1-F6EECF244321}">
                <p14:modId xmlns:p14="http://schemas.microsoft.com/office/powerpoint/2010/main" val="3459628342"/>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96034A90-812F-285E-FB97-ECE712439435}"/>
              </a:ext>
            </a:extLst>
          </p:cNvPr>
          <p:cNvSpPr txBox="1"/>
          <p:nvPr/>
        </p:nvSpPr>
        <p:spPr>
          <a:xfrm>
            <a:off x="5087154" y="206061"/>
            <a:ext cx="2343955" cy="369332"/>
          </a:xfrm>
          <a:prstGeom prst="rect">
            <a:avLst/>
          </a:prstGeom>
          <a:noFill/>
        </p:spPr>
        <p:txBody>
          <a:bodyPr wrap="square" rtlCol="0">
            <a:spAutoFit/>
          </a:bodyPr>
          <a:lstStyle/>
          <a:p>
            <a:r>
              <a:rPr lang="en-IN" b="1" u="sng" dirty="0"/>
              <a:t>INTRODUCTION</a:t>
            </a:r>
            <a:endParaRPr lang="en-US" b="1" u="sng" dirty="0"/>
          </a:p>
        </p:txBody>
      </p:sp>
      <p:sp>
        <p:nvSpPr>
          <p:cNvPr id="5" name="TextBox 4">
            <a:extLst>
              <a:ext uri="{FF2B5EF4-FFF2-40B4-BE49-F238E27FC236}">
                <a16:creationId xmlns:a16="http://schemas.microsoft.com/office/drawing/2014/main" id="{BF3401BE-82E9-0259-0052-B14917171ADE}"/>
              </a:ext>
            </a:extLst>
          </p:cNvPr>
          <p:cNvSpPr txBox="1"/>
          <p:nvPr/>
        </p:nvSpPr>
        <p:spPr>
          <a:xfrm>
            <a:off x="0" y="766390"/>
            <a:ext cx="11449318" cy="430887"/>
          </a:xfrm>
          <a:prstGeom prst="rect">
            <a:avLst/>
          </a:prstGeom>
          <a:noFill/>
        </p:spPr>
        <p:txBody>
          <a:bodyPr wrap="square" rtlCol="0">
            <a:spAutoFit/>
          </a:bodyPr>
          <a:lstStyle/>
          <a:p>
            <a:pPr algn="ctr"/>
            <a:r>
              <a:rPr lang="en-US" sz="2200" i="1" dirty="0">
                <a:solidFill>
                  <a:srgbClr val="FFC000"/>
                </a:solidFill>
              </a:rPr>
              <a:t>"As long as there are dreams, rockets will forever carry the hope of mankind beyond the horizon."</a:t>
            </a:r>
          </a:p>
        </p:txBody>
      </p:sp>
      <p:sp>
        <p:nvSpPr>
          <p:cNvPr id="10" name="TextBox 9">
            <a:extLst>
              <a:ext uri="{FF2B5EF4-FFF2-40B4-BE49-F238E27FC236}">
                <a16:creationId xmlns:a16="http://schemas.microsoft.com/office/drawing/2014/main" id="{6E3420A6-E973-9C7D-3EC7-DA4B53DBD39B}"/>
              </a:ext>
            </a:extLst>
          </p:cNvPr>
          <p:cNvSpPr txBox="1"/>
          <p:nvPr/>
        </p:nvSpPr>
        <p:spPr>
          <a:xfrm>
            <a:off x="3854548" y="1388274"/>
            <a:ext cx="7594770" cy="6047809"/>
          </a:xfrm>
          <a:prstGeom prst="rect">
            <a:avLst/>
          </a:prstGeom>
          <a:noFill/>
        </p:spPr>
        <p:txBody>
          <a:bodyPr wrap="square" rtlCol="0">
            <a:spAutoFit/>
          </a:bodyPr>
          <a:lstStyle/>
          <a:p>
            <a:pPr lvl="0">
              <a:lnSpc>
                <a:spcPct val="150000"/>
              </a:lnSpc>
            </a:pPr>
            <a:r>
              <a:rPr lang="en-US" sz="1800" dirty="0"/>
              <a:t>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a:t>
            </a:r>
          </a:p>
          <a:p>
            <a:pPr lvl="0"/>
            <a:endParaRPr lang="en-US" dirty="0"/>
          </a:p>
          <a:p>
            <a:pPr lvl="0">
              <a:lnSpc>
                <a:spcPct val="150000"/>
              </a:lnSpc>
            </a:pPr>
            <a:r>
              <a:rPr lang="en-US" dirty="0"/>
              <a:t>	We, hereby going to travel with the process of  our Data Science Team and how they have worked to solve this problem of SpaceX </a:t>
            </a:r>
            <a:r>
              <a:rPr lang="en-US" dirty="0" err="1"/>
              <a:t>Organisation</a:t>
            </a:r>
            <a:r>
              <a:rPr lang="en-US" dirty="0"/>
              <a:t> before their next launch of rockets into the orbit whether it will be </a:t>
            </a:r>
            <a:r>
              <a:rPr lang="en-US" dirty="0" err="1"/>
              <a:t>succeful</a:t>
            </a:r>
            <a:r>
              <a:rPr lang="en-US" dirty="0"/>
              <a:t> or loss for them based on their previous history launches. So, okay let’s dive into the presentation of the Team.</a:t>
            </a:r>
          </a:p>
          <a:p>
            <a:pPr lvl="0"/>
            <a:endParaRPr lang="en-US" dirty="0"/>
          </a:p>
          <a:p>
            <a:pPr lvl="0"/>
            <a:endParaRPr lang="en-US" sz="1800" dirty="0"/>
          </a:p>
          <a:p>
            <a:pPr lvl="0"/>
            <a:endParaRPr lang="en-US" dirty="0"/>
          </a:p>
          <a:p>
            <a:pPr lvl="0"/>
            <a:endParaRPr lang="en-US" sz="1800" dirty="0"/>
          </a:p>
        </p:txBody>
      </p:sp>
    </p:spTree>
    <p:extLst>
      <p:ext uri="{BB962C8B-B14F-4D97-AF65-F5344CB8AC3E}">
        <p14:creationId xmlns:p14="http://schemas.microsoft.com/office/powerpoint/2010/main" val="182125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043C78-941E-88DA-26D6-565184CC057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colorTemperature colorTemp="6300"/>
                    </a14:imgEffect>
                    <a14:imgEffect>
                      <a14:brightnessContrast bright="15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chemeClr val="accent1">
              <a:alpha val="0"/>
            </a:schemeClr>
          </a:solidFill>
          <a:ln w="228600" cap="sq" cmpd="thickThin">
            <a:solidFill>
              <a:srgbClr val="000000"/>
            </a:solidFill>
            <a:prstDash val="solid"/>
            <a:miter lim="800000"/>
          </a:ln>
          <a:effectLst>
            <a:innerShdw blurRad="76200">
              <a:srgbClr val="000000"/>
            </a:innerShdw>
            <a:softEdge rad="12700"/>
          </a:effectLst>
        </p:spPr>
      </p:pic>
      <p:sp>
        <p:nvSpPr>
          <p:cNvPr id="9" name="TextBox 8">
            <a:extLst>
              <a:ext uri="{FF2B5EF4-FFF2-40B4-BE49-F238E27FC236}">
                <a16:creationId xmlns:a16="http://schemas.microsoft.com/office/drawing/2014/main" id="{1A437BDC-9527-407B-7012-B81E990F817C}"/>
              </a:ext>
            </a:extLst>
          </p:cNvPr>
          <p:cNvSpPr txBox="1"/>
          <p:nvPr/>
        </p:nvSpPr>
        <p:spPr>
          <a:xfrm>
            <a:off x="2817253" y="0"/>
            <a:ext cx="6329966" cy="369332"/>
          </a:xfrm>
          <a:prstGeom prst="rect">
            <a:avLst/>
          </a:prstGeom>
          <a:noFill/>
        </p:spPr>
        <p:txBody>
          <a:bodyPr wrap="square">
            <a:spAutoFit/>
          </a:bodyPr>
          <a:lstStyle/>
          <a:p>
            <a:pPr algn="ctr"/>
            <a:r>
              <a:rPr lang="en-IN" b="1" u="sng" dirty="0">
                <a:latin typeface="Times New Roman" panose="02020603050405020304" pitchFamily="18" charset="0"/>
                <a:cs typeface="Times New Roman" panose="02020603050405020304" pitchFamily="18" charset="0"/>
              </a:rPr>
              <a:t>METHODOLOGY</a:t>
            </a:r>
            <a:endParaRPr lang="en-US" sz="1800" b="1" u="sng"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B6F7763F-4E97-EA42-EBA2-A3A98342CE8E}"/>
              </a:ext>
            </a:extLst>
          </p:cNvPr>
          <p:cNvSpPr txBox="1"/>
          <p:nvPr/>
        </p:nvSpPr>
        <p:spPr>
          <a:xfrm>
            <a:off x="0" y="5979746"/>
            <a:ext cx="12000963" cy="923330"/>
          </a:xfrm>
          <a:prstGeom prst="rect">
            <a:avLst/>
          </a:prstGeom>
          <a:noFill/>
        </p:spPr>
        <p:txBody>
          <a:bodyPr wrap="square" rtlCol="0">
            <a:spAutoFit/>
          </a:bodyPr>
          <a:lstStyle/>
          <a:p>
            <a:r>
              <a:rPr lang="en-US" dirty="0">
                <a:solidFill>
                  <a:srgbClr val="7030A0"/>
                </a:solidFill>
                <a:hlinkClick r:id="rId4">
                  <a:extLst>
                    <a:ext uri="{A12FA001-AC4F-418D-AE19-62706E023703}">
                      <ahyp:hlinkClr xmlns:ahyp="http://schemas.microsoft.com/office/drawing/2018/hyperlinkcolor" val="tx"/>
                    </a:ext>
                  </a:extLst>
                </a:hlinkClick>
              </a:rPr>
              <a:t>https://github.com/itsmesethus/coursera-c10-assignments/blob/main/applied%20data%20science%20capstone%20project%20works/Week1%20SpaceX%20Falcon%20Data%20Collection-Wrangling.ipynb</a:t>
            </a:r>
            <a:r>
              <a:rPr lang="en-US" dirty="0">
                <a:solidFill>
                  <a:srgbClr val="7030A0"/>
                </a:solidFill>
              </a:rPr>
              <a:t> </a:t>
            </a:r>
          </a:p>
        </p:txBody>
      </p:sp>
      <p:sp>
        <p:nvSpPr>
          <p:cNvPr id="12" name="TextBox 11">
            <a:extLst>
              <a:ext uri="{FF2B5EF4-FFF2-40B4-BE49-F238E27FC236}">
                <a16:creationId xmlns:a16="http://schemas.microsoft.com/office/drawing/2014/main" id="{67ADCA80-463F-42D6-ADB1-65BD0ED3375E}"/>
              </a:ext>
            </a:extLst>
          </p:cNvPr>
          <p:cNvSpPr txBox="1"/>
          <p:nvPr/>
        </p:nvSpPr>
        <p:spPr>
          <a:xfrm>
            <a:off x="244698" y="414408"/>
            <a:ext cx="11475076" cy="2031325"/>
          </a:xfrm>
          <a:prstGeom prst="rect">
            <a:avLst/>
          </a:prstGeom>
          <a:noFill/>
        </p:spPr>
        <p:txBody>
          <a:bodyPr wrap="square" rtlCol="0">
            <a:spAutoFit/>
          </a:bodyPr>
          <a:lstStyle/>
          <a:p>
            <a:pPr marL="285750" indent="-285750">
              <a:buFont typeface="Wingdings" panose="05000000000000000000" pitchFamily="2" charset="2"/>
              <a:buChar char="v"/>
            </a:pPr>
            <a:r>
              <a:rPr lang="en-IN" u="sng" dirty="0"/>
              <a:t>DATA COLLECTION </a:t>
            </a:r>
            <a:r>
              <a:rPr lang="en-IN" dirty="0"/>
              <a:t> ----- (Rest API, Web Scrapping):</a:t>
            </a:r>
          </a:p>
          <a:p>
            <a:endParaRPr lang="en-IN" dirty="0">
              <a:solidFill>
                <a:srgbClr val="FF192F"/>
              </a:solidFill>
            </a:endParaRPr>
          </a:p>
          <a:p>
            <a:r>
              <a:rPr lang="en-IN" dirty="0">
                <a:solidFill>
                  <a:srgbClr val="FF192F"/>
                </a:solidFill>
              </a:rPr>
              <a:t>          * Using the Rest API we extract the data from the source in the form of JSON and later we can easily turn that format </a:t>
            </a:r>
          </a:p>
          <a:p>
            <a:r>
              <a:rPr lang="en-IN" dirty="0">
                <a:solidFill>
                  <a:srgbClr val="FF192F"/>
                </a:solidFill>
              </a:rPr>
              <a:t>             to data frame using the help of Pandas library of Python.</a:t>
            </a:r>
          </a:p>
          <a:p>
            <a:endParaRPr lang="en-IN" dirty="0">
              <a:solidFill>
                <a:srgbClr val="FF192F"/>
              </a:solidFill>
            </a:endParaRPr>
          </a:p>
          <a:p>
            <a:r>
              <a:rPr lang="en-IN" dirty="0">
                <a:solidFill>
                  <a:srgbClr val="FF192F"/>
                </a:solidFill>
              </a:rPr>
              <a:t>          * For Web Scrapping we  can use the </a:t>
            </a:r>
            <a:r>
              <a:rPr lang="en-IN" dirty="0" err="1">
                <a:solidFill>
                  <a:srgbClr val="FF192F"/>
                </a:solidFill>
              </a:rPr>
              <a:t>BeautifulSoup</a:t>
            </a:r>
            <a:r>
              <a:rPr lang="en-IN" dirty="0">
                <a:solidFill>
                  <a:srgbClr val="FF192F"/>
                </a:solidFill>
              </a:rPr>
              <a:t> and request libraries to scrap out the data from the Wikipedia  </a:t>
            </a:r>
          </a:p>
          <a:p>
            <a:r>
              <a:rPr lang="en-IN" dirty="0">
                <a:solidFill>
                  <a:srgbClr val="FF192F"/>
                </a:solidFill>
              </a:rPr>
              <a:t>             source.</a:t>
            </a:r>
          </a:p>
        </p:txBody>
      </p:sp>
      <p:pic>
        <p:nvPicPr>
          <p:cNvPr id="15" name="Picture 14">
            <a:extLst>
              <a:ext uri="{FF2B5EF4-FFF2-40B4-BE49-F238E27FC236}">
                <a16:creationId xmlns:a16="http://schemas.microsoft.com/office/drawing/2014/main" id="{7AA4CE2B-37BC-68EE-51A9-C7CAA093CB1E}"/>
              </a:ext>
            </a:extLst>
          </p:cNvPr>
          <p:cNvPicPr>
            <a:picLocks noChangeAspect="1"/>
          </p:cNvPicPr>
          <p:nvPr/>
        </p:nvPicPr>
        <p:blipFill>
          <a:blip r:embed="rId5"/>
          <a:stretch>
            <a:fillRect/>
          </a:stretch>
        </p:blipFill>
        <p:spPr>
          <a:xfrm>
            <a:off x="427834" y="2490809"/>
            <a:ext cx="11336332" cy="3443861"/>
          </a:xfrm>
          <a:prstGeom prst="rect">
            <a:avLst/>
          </a:prstGeom>
          <a:solidFill>
            <a:schemeClr val="accent1"/>
          </a:solidFill>
          <a:effectLst>
            <a:outerShdw blurRad="50800" dist="50800" dir="5400000" algn="ctr" rotWithShape="0">
              <a:srgbClr val="000000">
                <a:alpha val="44000"/>
              </a:srgbClr>
            </a:outerShdw>
          </a:effectLst>
        </p:spPr>
      </p:pic>
    </p:spTree>
    <p:extLst>
      <p:ext uri="{BB962C8B-B14F-4D97-AF65-F5344CB8AC3E}">
        <p14:creationId xmlns:p14="http://schemas.microsoft.com/office/powerpoint/2010/main" val="4211652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043C78-941E-88DA-26D6-565184CC05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w="228600" cap="sq" cmpd="thickThin">
            <a:solidFill>
              <a:srgbClr val="000000"/>
            </a:solidFill>
            <a:prstDash val="solid"/>
            <a:miter lim="800000"/>
          </a:ln>
          <a:effectLst>
            <a:innerShdw blurRad="76200">
              <a:srgbClr val="000000"/>
            </a:innerShdw>
            <a:softEdge rad="12700"/>
          </a:effectLst>
        </p:spPr>
      </p:pic>
      <p:sp>
        <p:nvSpPr>
          <p:cNvPr id="9" name="TextBox 8">
            <a:extLst>
              <a:ext uri="{FF2B5EF4-FFF2-40B4-BE49-F238E27FC236}">
                <a16:creationId xmlns:a16="http://schemas.microsoft.com/office/drawing/2014/main" id="{40F3DC7F-E9E2-0F6F-048D-70A922BF5788}"/>
              </a:ext>
            </a:extLst>
          </p:cNvPr>
          <p:cNvSpPr txBox="1"/>
          <p:nvPr/>
        </p:nvSpPr>
        <p:spPr>
          <a:xfrm>
            <a:off x="182879" y="367326"/>
            <a:ext cx="11818083" cy="1754326"/>
          </a:xfrm>
          <a:prstGeom prst="rect">
            <a:avLst/>
          </a:prstGeom>
          <a:noFill/>
        </p:spPr>
        <p:txBody>
          <a:bodyPr wrap="square">
            <a:spAutoFit/>
          </a:bodyPr>
          <a:lstStyle/>
          <a:p>
            <a:pPr marL="285750" indent="-285750">
              <a:buFont typeface="Wingdings" panose="05000000000000000000" pitchFamily="2" charset="2"/>
              <a:buChar char="v"/>
            </a:pPr>
            <a:r>
              <a:rPr lang="en-IN" u="sng" dirty="0"/>
              <a:t>DATA PREPROCESSING :</a:t>
            </a:r>
            <a:endParaRPr lang="en-IN" dirty="0"/>
          </a:p>
          <a:p>
            <a:endParaRPr lang="en-IN" dirty="0">
              <a:solidFill>
                <a:srgbClr val="FF192F"/>
              </a:solidFill>
            </a:endParaRPr>
          </a:p>
          <a:p>
            <a:r>
              <a:rPr lang="en-IN" dirty="0">
                <a:solidFill>
                  <a:srgbClr val="FF192F"/>
                </a:solidFill>
              </a:rPr>
              <a:t>          * Here in this section we need to look for the data integrity, data quality and handling the missing values will be considered.</a:t>
            </a:r>
          </a:p>
          <a:p>
            <a:endParaRPr lang="en-IN" dirty="0">
              <a:solidFill>
                <a:srgbClr val="FF192F"/>
              </a:solidFill>
            </a:endParaRPr>
          </a:p>
          <a:p>
            <a:r>
              <a:rPr lang="en-IN" dirty="0">
                <a:solidFill>
                  <a:srgbClr val="FF192F"/>
                </a:solidFill>
              </a:rPr>
              <a:t>          * Because  if data is </a:t>
            </a:r>
            <a:r>
              <a:rPr lang="en-IN" dirty="0" err="1">
                <a:solidFill>
                  <a:srgbClr val="FF192F"/>
                </a:solidFill>
              </a:rPr>
              <a:t>n’t</a:t>
            </a:r>
            <a:r>
              <a:rPr lang="en-IN" dirty="0">
                <a:solidFill>
                  <a:srgbClr val="FF192F"/>
                </a:solidFill>
              </a:rPr>
              <a:t>  in correct format or any other possibilities the results may mislead to wrong predictions. </a:t>
            </a:r>
          </a:p>
        </p:txBody>
      </p:sp>
      <p:sp>
        <p:nvSpPr>
          <p:cNvPr id="10" name="TextBox 9">
            <a:extLst>
              <a:ext uri="{FF2B5EF4-FFF2-40B4-BE49-F238E27FC236}">
                <a16:creationId xmlns:a16="http://schemas.microsoft.com/office/drawing/2014/main" id="{5A79C3D5-7054-E8AA-0394-8E30207EFF04}"/>
              </a:ext>
            </a:extLst>
          </p:cNvPr>
          <p:cNvSpPr txBox="1"/>
          <p:nvPr/>
        </p:nvSpPr>
        <p:spPr>
          <a:xfrm>
            <a:off x="0" y="5979746"/>
            <a:ext cx="12000963" cy="923330"/>
          </a:xfrm>
          <a:prstGeom prst="rect">
            <a:avLst/>
          </a:prstGeom>
          <a:noFill/>
        </p:spPr>
        <p:txBody>
          <a:bodyPr wrap="square" rtlCol="0">
            <a:spAutoFit/>
          </a:bodyPr>
          <a:lstStyle/>
          <a:p>
            <a:r>
              <a:rPr lang="en-US" dirty="0">
                <a:solidFill>
                  <a:srgbClr val="7030A0"/>
                </a:solidFill>
                <a:hlinkClick r:id="rId3">
                  <a:extLst>
                    <a:ext uri="{A12FA001-AC4F-418D-AE19-62706E023703}">
                      <ahyp:hlinkClr xmlns:ahyp="http://schemas.microsoft.com/office/drawing/2018/hyperlinkcolor" val="tx"/>
                    </a:ext>
                  </a:extLst>
                </a:hlinkClick>
              </a:rPr>
              <a:t>https://github.com/itsmesethus/coursera-c10-assignments/blob/main/applied%20data%20science%20capstone%20project%20works/Week1%20SpaceX%20Falcon%20Data%20Collection-Wrangling.ipynb</a:t>
            </a:r>
            <a:r>
              <a:rPr lang="en-US" dirty="0">
                <a:solidFill>
                  <a:srgbClr val="7030A0"/>
                </a:solidFill>
              </a:rPr>
              <a:t> </a:t>
            </a:r>
          </a:p>
        </p:txBody>
      </p:sp>
      <p:pic>
        <p:nvPicPr>
          <p:cNvPr id="14" name="Picture 13">
            <a:extLst>
              <a:ext uri="{FF2B5EF4-FFF2-40B4-BE49-F238E27FC236}">
                <a16:creationId xmlns:a16="http://schemas.microsoft.com/office/drawing/2014/main" id="{4C6F6DCB-1AEF-D0D2-5E57-35D422320476}"/>
              </a:ext>
            </a:extLst>
          </p:cNvPr>
          <p:cNvPicPr>
            <a:picLocks noChangeAspect="1"/>
          </p:cNvPicPr>
          <p:nvPr/>
        </p:nvPicPr>
        <p:blipFill>
          <a:blip r:embed="rId4"/>
          <a:stretch>
            <a:fillRect/>
          </a:stretch>
        </p:blipFill>
        <p:spPr>
          <a:xfrm>
            <a:off x="207366" y="2488978"/>
            <a:ext cx="11793596" cy="2819794"/>
          </a:xfrm>
          <a:prstGeom prst="rect">
            <a:avLst/>
          </a:prstGeom>
        </p:spPr>
      </p:pic>
    </p:spTree>
    <p:extLst>
      <p:ext uri="{BB962C8B-B14F-4D97-AF65-F5344CB8AC3E}">
        <p14:creationId xmlns:p14="http://schemas.microsoft.com/office/powerpoint/2010/main" val="3815008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043C78-941E-88DA-26D6-565184CC05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w="228600" cap="sq" cmpd="thickThin">
            <a:solidFill>
              <a:srgbClr val="000000"/>
            </a:solidFill>
            <a:prstDash val="solid"/>
            <a:miter lim="800000"/>
          </a:ln>
          <a:effectLst>
            <a:innerShdw blurRad="76200">
              <a:srgbClr val="000000"/>
            </a:innerShdw>
            <a:softEdge rad="12700"/>
          </a:effectLst>
        </p:spPr>
      </p:pic>
      <p:sp>
        <p:nvSpPr>
          <p:cNvPr id="4" name="TextBox 3">
            <a:extLst>
              <a:ext uri="{FF2B5EF4-FFF2-40B4-BE49-F238E27FC236}">
                <a16:creationId xmlns:a16="http://schemas.microsoft.com/office/drawing/2014/main" id="{D2FDDB46-63D0-04FF-AA53-256BC3D58DD7}"/>
              </a:ext>
            </a:extLst>
          </p:cNvPr>
          <p:cNvSpPr txBox="1"/>
          <p:nvPr/>
        </p:nvSpPr>
        <p:spPr>
          <a:xfrm>
            <a:off x="172330" y="348904"/>
            <a:ext cx="11785208" cy="1754326"/>
          </a:xfrm>
          <a:prstGeom prst="rect">
            <a:avLst/>
          </a:prstGeom>
          <a:noFill/>
        </p:spPr>
        <p:txBody>
          <a:bodyPr wrap="square">
            <a:spAutoFit/>
          </a:bodyPr>
          <a:lstStyle/>
          <a:p>
            <a:pPr marL="285750" indent="-285750">
              <a:buFont typeface="Wingdings" panose="05000000000000000000" pitchFamily="2" charset="2"/>
              <a:buChar char="v"/>
            </a:pPr>
            <a:r>
              <a:rPr lang="en-IN" u="sng" dirty="0"/>
              <a:t>EDA WITH STRUCTURED QUERY LANGUAGE:</a:t>
            </a:r>
          </a:p>
          <a:p>
            <a:endParaRPr lang="en-IN" dirty="0">
              <a:solidFill>
                <a:srgbClr val="FF192F"/>
              </a:solidFill>
            </a:endParaRPr>
          </a:p>
          <a:p>
            <a:r>
              <a:rPr lang="en-IN" dirty="0">
                <a:solidFill>
                  <a:srgbClr val="FF192F"/>
                </a:solidFill>
              </a:rPr>
              <a:t>          * SQL  is the best programming language when handling in terms of huge volumes of data. Using this we have done the </a:t>
            </a:r>
          </a:p>
          <a:p>
            <a:r>
              <a:rPr lang="en-IN" dirty="0">
                <a:solidFill>
                  <a:srgbClr val="FF192F"/>
                </a:solidFill>
              </a:rPr>
              <a:t>             EDA for the Falcon 9 rockets. And some results are,</a:t>
            </a:r>
          </a:p>
          <a:p>
            <a:endParaRPr lang="en-IN" dirty="0">
              <a:solidFill>
                <a:srgbClr val="FF192F"/>
              </a:solidFill>
            </a:endParaRPr>
          </a:p>
          <a:p>
            <a:r>
              <a:rPr lang="en-IN" dirty="0">
                <a:solidFill>
                  <a:srgbClr val="FF192F"/>
                </a:solidFill>
              </a:rPr>
              <a:t>         </a:t>
            </a:r>
          </a:p>
        </p:txBody>
      </p:sp>
      <p:pic>
        <p:nvPicPr>
          <p:cNvPr id="6" name="Picture 5">
            <a:extLst>
              <a:ext uri="{FF2B5EF4-FFF2-40B4-BE49-F238E27FC236}">
                <a16:creationId xmlns:a16="http://schemas.microsoft.com/office/drawing/2014/main" id="{F7D5864A-F113-4BC0-1A0C-9A18813E7532}"/>
              </a:ext>
            </a:extLst>
          </p:cNvPr>
          <p:cNvPicPr>
            <a:picLocks noChangeAspect="1"/>
          </p:cNvPicPr>
          <p:nvPr/>
        </p:nvPicPr>
        <p:blipFill>
          <a:blip r:embed="rId3"/>
          <a:stretch>
            <a:fillRect/>
          </a:stretch>
        </p:blipFill>
        <p:spPr>
          <a:xfrm>
            <a:off x="234462" y="1657103"/>
            <a:ext cx="5462953" cy="2028632"/>
          </a:xfrm>
          <a:prstGeom prst="rect">
            <a:avLst/>
          </a:prstGeom>
        </p:spPr>
      </p:pic>
      <p:pic>
        <p:nvPicPr>
          <p:cNvPr id="8" name="Picture 7">
            <a:extLst>
              <a:ext uri="{FF2B5EF4-FFF2-40B4-BE49-F238E27FC236}">
                <a16:creationId xmlns:a16="http://schemas.microsoft.com/office/drawing/2014/main" id="{DD318ABE-50D1-93F1-1E36-6C51A35D07CC}"/>
              </a:ext>
            </a:extLst>
          </p:cNvPr>
          <p:cNvPicPr>
            <a:picLocks noChangeAspect="1"/>
          </p:cNvPicPr>
          <p:nvPr/>
        </p:nvPicPr>
        <p:blipFill>
          <a:blip r:embed="rId4"/>
          <a:stretch>
            <a:fillRect/>
          </a:stretch>
        </p:blipFill>
        <p:spPr>
          <a:xfrm>
            <a:off x="6096001" y="1657103"/>
            <a:ext cx="5861538" cy="2028633"/>
          </a:xfrm>
          <a:prstGeom prst="rect">
            <a:avLst/>
          </a:prstGeom>
        </p:spPr>
      </p:pic>
      <p:pic>
        <p:nvPicPr>
          <p:cNvPr id="10" name="Picture 9">
            <a:extLst>
              <a:ext uri="{FF2B5EF4-FFF2-40B4-BE49-F238E27FC236}">
                <a16:creationId xmlns:a16="http://schemas.microsoft.com/office/drawing/2014/main" id="{5022FFE5-A8BB-A1C6-9ADB-70385717C5BC}"/>
              </a:ext>
            </a:extLst>
          </p:cNvPr>
          <p:cNvPicPr>
            <a:picLocks noChangeAspect="1"/>
          </p:cNvPicPr>
          <p:nvPr/>
        </p:nvPicPr>
        <p:blipFill>
          <a:blip r:embed="rId5"/>
          <a:stretch>
            <a:fillRect/>
          </a:stretch>
        </p:blipFill>
        <p:spPr>
          <a:xfrm>
            <a:off x="234462" y="4041301"/>
            <a:ext cx="5462953" cy="2218822"/>
          </a:xfrm>
          <a:prstGeom prst="rect">
            <a:avLst/>
          </a:prstGeom>
        </p:spPr>
      </p:pic>
      <p:pic>
        <p:nvPicPr>
          <p:cNvPr id="12" name="Picture 11">
            <a:extLst>
              <a:ext uri="{FF2B5EF4-FFF2-40B4-BE49-F238E27FC236}">
                <a16:creationId xmlns:a16="http://schemas.microsoft.com/office/drawing/2014/main" id="{3F9A5CAB-1159-00D0-9B6B-8033DA8B5CC7}"/>
              </a:ext>
            </a:extLst>
          </p:cNvPr>
          <p:cNvPicPr>
            <a:picLocks noChangeAspect="1"/>
          </p:cNvPicPr>
          <p:nvPr/>
        </p:nvPicPr>
        <p:blipFill>
          <a:blip r:embed="rId6"/>
          <a:stretch>
            <a:fillRect/>
          </a:stretch>
        </p:blipFill>
        <p:spPr>
          <a:xfrm>
            <a:off x="6043940" y="4031577"/>
            <a:ext cx="5913598" cy="2219635"/>
          </a:xfrm>
          <a:prstGeom prst="rect">
            <a:avLst/>
          </a:prstGeom>
        </p:spPr>
      </p:pic>
    </p:spTree>
    <p:extLst>
      <p:ext uri="{BB962C8B-B14F-4D97-AF65-F5344CB8AC3E}">
        <p14:creationId xmlns:p14="http://schemas.microsoft.com/office/powerpoint/2010/main" val="3229916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043C78-941E-88DA-26D6-565184CC05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w="228600" cap="sq" cmpd="thickThin">
            <a:solidFill>
              <a:srgbClr val="000000"/>
            </a:solidFill>
            <a:prstDash val="solid"/>
            <a:miter lim="800000"/>
          </a:ln>
          <a:effectLst>
            <a:innerShdw blurRad="76200">
              <a:srgbClr val="000000"/>
            </a:innerShdw>
            <a:softEdge rad="12700"/>
          </a:effectLst>
        </p:spPr>
      </p:pic>
      <p:pic>
        <p:nvPicPr>
          <p:cNvPr id="4" name="Picture 3">
            <a:extLst>
              <a:ext uri="{FF2B5EF4-FFF2-40B4-BE49-F238E27FC236}">
                <a16:creationId xmlns:a16="http://schemas.microsoft.com/office/drawing/2014/main" id="{CD0F8244-A2A3-DC02-5DBA-6E3728E084C6}"/>
              </a:ext>
            </a:extLst>
          </p:cNvPr>
          <p:cNvPicPr>
            <a:picLocks noChangeAspect="1"/>
          </p:cNvPicPr>
          <p:nvPr/>
        </p:nvPicPr>
        <p:blipFill>
          <a:blip r:embed="rId3"/>
          <a:stretch>
            <a:fillRect/>
          </a:stretch>
        </p:blipFill>
        <p:spPr>
          <a:xfrm>
            <a:off x="182881" y="150096"/>
            <a:ext cx="11394830" cy="1889719"/>
          </a:xfrm>
          <a:prstGeom prst="rect">
            <a:avLst/>
          </a:prstGeom>
        </p:spPr>
      </p:pic>
      <p:pic>
        <p:nvPicPr>
          <p:cNvPr id="6" name="Picture 5">
            <a:extLst>
              <a:ext uri="{FF2B5EF4-FFF2-40B4-BE49-F238E27FC236}">
                <a16:creationId xmlns:a16="http://schemas.microsoft.com/office/drawing/2014/main" id="{0DD1065A-B462-151E-90E4-8C9E4B6E9684}"/>
              </a:ext>
            </a:extLst>
          </p:cNvPr>
          <p:cNvPicPr>
            <a:picLocks noChangeAspect="1"/>
          </p:cNvPicPr>
          <p:nvPr/>
        </p:nvPicPr>
        <p:blipFill>
          <a:blip r:embed="rId4"/>
          <a:stretch>
            <a:fillRect/>
          </a:stretch>
        </p:blipFill>
        <p:spPr>
          <a:xfrm>
            <a:off x="182881" y="2323175"/>
            <a:ext cx="5598941" cy="1705213"/>
          </a:xfrm>
          <a:prstGeom prst="rect">
            <a:avLst/>
          </a:prstGeom>
        </p:spPr>
      </p:pic>
      <p:pic>
        <p:nvPicPr>
          <p:cNvPr id="8" name="Picture 7">
            <a:extLst>
              <a:ext uri="{FF2B5EF4-FFF2-40B4-BE49-F238E27FC236}">
                <a16:creationId xmlns:a16="http://schemas.microsoft.com/office/drawing/2014/main" id="{2CA23028-9951-7F8E-4CA4-35AAEE40AB40}"/>
              </a:ext>
            </a:extLst>
          </p:cNvPr>
          <p:cNvPicPr>
            <a:picLocks noChangeAspect="1"/>
          </p:cNvPicPr>
          <p:nvPr/>
        </p:nvPicPr>
        <p:blipFill>
          <a:blip r:embed="rId5"/>
          <a:stretch>
            <a:fillRect/>
          </a:stretch>
        </p:blipFill>
        <p:spPr>
          <a:xfrm>
            <a:off x="5964703" y="2323174"/>
            <a:ext cx="6142890" cy="4384729"/>
          </a:xfrm>
          <a:prstGeom prst="rect">
            <a:avLst/>
          </a:prstGeom>
        </p:spPr>
      </p:pic>
      <p:pic>
        <p:nvPicPr>
          <p:cNvPr id="10" name="Picture 9">
            <a:extLst>
              <a:ext uri="{FF2B5EF4-FFF2-40B4-BE49-F238E27FC236}">
                <a16:creationId xmlns:a16="http://schemas.microsoft.com/office/drawing/2014/main" id="{6C9FBE9B-8147-4B04-0BA9-3FBF90DB2C73}"/>
              </a:ext>
            </a:extLst>
          </p:cNvPr>
          <p:cNvPicPr>
            <a:picLocks noChangeAspect="1"/>
          </p:cNvPicPr>
          <p:nvPr/>
        </p:nvPicPr>
        <p:blipFill>
          <a:blip r:embed="rId6"/>
          <a:stretch>
            <a:fillRect/>
          </a:stretch>
        </p:blipFill>
        <p:spPr>
          <a:xfrm>
            <a:off x="167135" y="4238475"/>
            <a:ext cx="5614687" cy="2546252"/>
          </a:xfrm>
          <a:prstGeom prst="rect">
            <a:avLst/>
          </a:prstGeom>
        </p:spPr>
      </p:pic>
    </p:spTree>
    <p:extLst>
      <p:ext uri="{BB962C8B-B14F-4D97-AF65-F5344CB8AC3E}">
        <p14:creationId xmlns:p14="http://schemas.microsoft.com/office/powerpoint/2010/main" val="1804163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043C78-941E-88DA-26D6-565184CC05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w="228600" cap="sq" cmpd="thickThin">
            <a:solidFill>
              <a:srgbClr val="000000"/>
            </a:solidFill>
            <a:prstDash val="solid"/>
            <a:miter lim="800000"/>
          </a:ln>
          <a:effectLst>
            <a:innerShdw blurRad="76200">
              <a:srgbClr val="000000"/>
            </a:innerShdw>
            <a:softEdge rad="12700"/>
          </a:effectLst>
        </p:spPr>
      </p:pic>
      <p:sp>
        <p:nvSpPr>
          <p:cNvPr id="2" name="TextBox 1">
            <a:extLst>
              <a:ext uri="{FF2B5EF4-FFF2-40B4-BE49-F238E27FC236}">
                <a16:creationId xmlns:a16="http://schemas.microsoft.com/office/drawing/2014/main" id="{80548531-BCCB-1FCB-2153-48B188A2AFEC}"/>
              </a:ext>
            </a:extLst>
          </p:cNvPr>
          <p:cNvSpPr txBox="1"/>
          <p:nvPr/>
        </p:nvSpPr>
        <p:spPr>
          <a:xfrm>
            <a:off x="172330" y="348904"/>
            <a:ext cx="11785208" cy="1477328"/>
          </a:xfrm>
          <a:prstGeom prst="rect">
            <a:avLst/>
          </a:prstGeom>
          <a:noFill/>
        </p:spPr>
        <p:txBody>
          <a:bodyPr wrap="square">
            <a:spAutoFit/>
          </a:bodyPr>
          <a:lstStyle/>
          <a:p>
            <a:pPr marL="285750" indent="-285750">
              <a:buFont typeface="Wingdings" panose="05000000000000000000" pitchFamily="2" charset="2"/>
              <a:buChar char="v"/>
            </a:pPr>
            <a:r>
              <a:rPr lang="en-IN" u="sng" dirty="0"/>
              <a:t>EDA WITH MATPLOTLIB AND PANDAS:</a:t>
            </a:r>
          </a:p>
          <a:p>
            <a:endParaRPr lang="en-IN" dirty="0">
              <a:solidFill>
                <a:srgbClr val="FF192F"/>
              </a:solidFill>
            </a:endParaRPr>
          </a:p>
          <a:p>
            <a:r>
              <a:rPr lang="en-IN" dirty="0">
                <a:solidFill>
                  <a:srgbClr val="FF192F"/>
                </a:solidFill>
              </a:rPr>
              <a:t>          * Matplotlib and Pandas are the most versatile libraries in Python for handling the visualizations and data frames.</a:t>
            </a:r>
          </a:p>
          <a:p>
            <a:endParaRPr lang="en-IN" dirty="0">
              <a:solidFill>
                <a:srgbClr val="FF192F"/>
              </a:solidFill>
            </a:endParaRPr>
          </a:p>
          <a:p>
            <a:r>
              <a:rPr lang="en-IN" dirty="0">
                <a:solidFill>
                  <a:srgbClr val="FF192F"/>
                </a:solidFill>
              </a:rPr>
              <a:t>         </a:t>
            </a:r>
          </a:p>
        </p:txBody>
      </p:sp>
      <p:sp>
        <p:nvSpPr>
          <p:cNvPr id="9" name="TextBox 8">
            <a:extLst>
              <a:ext uri="{FF2B5EF4-FFF2-40B4-BE49-F238E27FC236}">
                <a16:creationId xmlns:a16="http://schemas.microsoft.com/office/drawing/2014/main" id="{ABB6DF8F-EC68-BF95-AD92-C5EF2CEC4F52}"/>
              </a:ext>
            </a:extLst>
          </p:cNvPr>
          <p:cNvSpPr txBox="1"/>
          <p:nvPr/>
        </p:nvSpPr>
        <p:spPr>
          <a:xfrm>
            <a:off x="650631" y="1918561"/>
            <a:ext cx="6337494" cy="2308324"/>
          </a:xfrm>
          <a:prstGeom prst="rect">
            <a:avLst/>
          </a:prstGeom>
          <a:noFill/>
        </p:spPr>
        <p:txBody>
          <a:bodyPr wrap="square">
            <a:spAutoFit/>
          </a:bodyPr>
          <a:lstStyle/>
          <a:p>
            <a:r>
              <a:rPr lang="en-US" dirty="0"/>
              <a:t> </a:t>
            </a:r>
            <a:r>
              <a:rPr lang="en-US" b="1" u="sng" dirty="0">
                <a:latin typeface="Times New Roman" panose="02020603050405020304" pitchFamily="18" charset="0"/>
                <a:cs typeface="Times New Roman" panose="02020603050405020304" pitchFamily="18" charset="0"/>
              </a:rPr>
              <a:t>Scatter Graphs :</a:t>
            </a:r>
          </a:p>
          <a:p>
            <a:endParaRPr lang="en-US" b="1" u="sng" dirty="0">
              <a:latin typeface="Times New Roman" panose="02020603050405020304" pitchFamily="18" charset="0"/>
              <a:cs typeface="Times New Roman" panose="02020603050405020304" pitchFamily="18" charset="0"/>
            </a:endParaRPr>
          </a:p>
          <a:p>
            <a:r>
              <a:rPr lang="en-US" dirty="0"/>
              <a:t>• Flight Number vs. Payload Mass</a:t>
            </a:r>
          </a:p>
          <a:p>
            <a:r>
              <a:rPr lang="en-US" dirty="0"/>
              <a:t>• Flight Number vs. Launch Site </a:t>
            </a:r>
          </a:p>
          <a:p>
            <a:r>
              <a:rPr lang="en-US" dirty="0"/>
              <a:t>• Payload vs. Launch Site </a:t>
            </a:r>
          </a:p>
          <a:p>
            <a:r>
              <a:rPr lang="en-US" dirty="0"/>
              <a:t>• Orbit vs. Flight Number </a:t>
            </a:r>
          </a:p>
          <a:p>
            <a:r>
              <a:rPr lang="en-US" dirty="0"/>
              <a:t>• Payload vs. Orbit Type </a:t>
            </a:r>
          </a:p>
          <a:p>
            <a:r>
              <a:rPr lang="en-US" dirty="0"/>
              <a:t>• Orbit vs. Payload Mass</a:t>
            </a:r>
          </a:p>
        </p:txBody>
      </p:sp>
      <p:sp>
        <p:nvSpPr>
          <p:cNvPr id="11" name="TextBox 10">
            <a:extLst>
              <a:ext uri="{FF2B5EF4-FFF2-40B4-BE49-F238E27FC236}">
                <a16:creationId xmlns:a16="http://schemas.microsoft.com/office/drawing/2014/main" id="{D0038431-1756-24E9-3EE7-A9C6787334EA}"/>
              </a:ext>
            </a:extLst>
          </p:cNvPr>
          <p:cNvSpPr txBox="1"/>
          <p:nvPr/>
        </p:nvSpPr>
        <p:spPr>
          <a:xfrm>
            <a:off x="6988125" y="3375941"/>
            <a:ext cx="6337494" cy="923330"/>
          </a:xfrm>
          <a:prstGeom prst="rect">
            <a:avLst/>
          </a:prstGeom>
          <a:noFill/>
        </p:spPr>
        <p:txBody>
          <a:bodyPr wrap="square">
            <a:spAutoFit/>
          </a:bodyPr>
          <a:lstStyle/>
          <a:p>
            <a:r>
              <a:rPr lang="en-US" b="1" u="sng" dirty="0">
                <a:latin typeface="Times New Roman" panose="02020603050405020304" pitchFamily="18" charset="0"/>
                <a:cs typeface="Times New Roman" panose="02020603050405020304" pitchFamily="18" charset="0"/>
              </a:rPr>
              <a:t>Bar Graph :</a:t>
            </a:r>
          </a:p>
          <a:p>
            <a:endParaRPr lang="en-US" b="1" u="sng" dirty="0">
              <a:latin typeface="Times New Roman" panose="02020603050405020304" pitchFamily="18" charset="0"/>
              <a:cs typeface="Times New Roman" panose="02020603050405020304" pitchFamily="18" charset="0"/>
            </a:endParaRPr>
          </a:p>
          <a:p>
            <a:r>
              <a:rPr lang="en-US" dirty="0"/>
              <a:t>• Success rate vs. Orbit</a:t>
            </a:r>
          </a:p>
        </p:txBody>
      </p:sp>
      <p:sp>
        <p:nvSpPr>
          <p:cNvPr id="13" name="TextBox 12">
            <a:extLst>
              <a:ext uri="{FF2B5EF4-FFF2-40B4-BE49-F238E27FC236}">
                <a16:creationId xmlns:a16="http://schemas.microsoft.com/office/drawing/2014/main" id="{9B803ED8-EB9C-951A-0175-5FB39E1EC9BA}"/>
              </a:ext>
            </a:extLst>
          </p:cNvPr>
          <p:cNvSpPr txBox="1"/>
          <p:nvPr/>
        </p:nvSpPr>
        <p:spPr>
          <a:xfrm>
            <a:off x="6988125" y="1911921"/>
            <a:ext cx="6337494" cy="923330"/>
          </a:xfrm>
          <a:prstGeom prst="rect">
            <a:avLst/>
          </a:prstGeom>
          <a:noFill/>
        </p:spPr>
        <p:txBody>
          <a:bodyPr wrap="square">
            <a:spAutoFit/>
          </a:bodyPr>
          <a:lstStyle/>
          <a:p>
            <a:r>
              <a:rPr lang="en-US" b="1" u="sng" dirty="0">
                <a:latin typeface="Times New Roman" panose="02020603050405020304" pitchFamily="18" charset="0"/>
                <a:cs typeface="Times New Roman" panose="02020603050405020304" pitchFamily="18" charset="0"/>
              </a:rPr>
              <a:t>Line Graph:</a:t>
            </a:r>
          </a:p>
          <a:p>
            <a:endParaRPr lang="en-US" dirty="0"/>
          </a:p>
          <a:p>
            <a:r>
              <a:rPr lang="en-US" dirty="0"/>
              <a:t> • Success rate vs. Year</a:t>
            </a:r>
          </a:p>
        </p:txBody>
      </p:sp>
    </p:spTree>
    <p:extLst>
      <p:ext uri="{BB962C8B-B14F-4D97-AF65-F5344CB8AC3E}">
        <p14:creationId xmlns:p14="http://schemas.microsoft.com/office/powerpoint/2010/main" val="16994687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THREE.pptx" id="{E781C72B-3D65-4B8D-9071-33B66AF0EF30}" vid="{3A5A58F2-9BE1-435C-B12D-88FD9BF701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{D844A42C-1BBB-48D5-B8C0-EF39EBF2C42C}tf12214701_win32</Template>
  <TotalTime>283</TotalTime>
  <Words>989</Words>
  <Application>Microsoft Office PowerPoint</Application>
  <PresentationFormat>Widescreen</PresentationFormat>
  <Paragraphs>114</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Calibri</vt:lpstr>
      <vt:lpstr>Goudy Old Style</vt:lpstr>
      <vt:lpstr>Times New Roman</vt:lpstr>
      <vt:lpstr>Wingdings</vt:lpstr>
      <vt:lpstr>Wingdings 2</vt:lpstr>
      <vt:lpstr>SlateVTI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ELCOT</dc:creator>
  <cp:lastModifiedBy>ELCOT</cp:lastModifiedBy>
  <cp:revision>1</cp:revision>
  <dcterms:created xsi:type="dcterms:W3CDTF">2023-07-22T09:05:32Z</dcterms:created>
  <dcterms:modified xsi:type="dcterms:W3CDTF">2023-07-22T13:48:53Z</dcterms:modified>
</cp:coreProperties>
</file>